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3"/>
  </p:sldMasterIdLst>
  <p:notesMasterIdLst>
    <p:notesMasterId r:id="rId50"/>
  </p:notesMasterIdLst>
  <p:handoutMasterIdLst>
    <p:handoutMasterId r:id="rId51"/>
  </p:handoutMasterIdLst>
  <p:sldIdLst>
    <p:sldId id="256" r:id="rId4"/>
    <p:sldId id="257" r:id="rId5"/>
    <p:sldId id="259" r:id="rId6"/>
    <p:sldId id="260" r:id="rId7"/>
    <p:sldId id="336" r:id="rId8"/>
    <p:sldId id="264" r:id="rId9"/>
    <p:sldId id="339" r:id="rId10"/>
    <p:sldId id="338" r:id="rId11"/>
    <p:sldId id="340" r:id="rId12"/>
    <p:sldId id="341" r:id="rId13"/>
    <p:sldId id="300" r:id="rId14"/>
    <p:sldId id="303" r:id="rId15"/>
    <p:sldId id="342" r:id="rId16"/>
    <p:sldId id="302" r:id="rId17"/>
    <p:sldId id="261" r:id="rId18"/>
    <p:sldId id="305" r:id="rId19"/>
    <p:sldId id="306" r:id="rId20"/>
    <p:sldId id="307" r:id="rId21"/>
    <p:sldId id="270" r:id="rId22"/>
    <p:sldId id="308" r:id="rId23"/>
    <p:sldId id="266" r:id="rId24"/>
    <p:sldId id="267" r:id="rId25"/>
    <p:sldId id="343" r:id="rId26"/>
    <p:sldId id="271" r:id="rId27"/>
    <p:sldId id="272" r:id="rId28"/>
    <p:sldId id="273" r:id="rId29"/>
    <p:sldId id="275" r:id="rId30"/>
    <p:sldId id="299" r:id="rId31"/>
    <p:sldId id="333" r:id="rId32"/>
    <p:sldId id="279" r:id="rId33"/>
    <p:sldId id="298" r:id="rId34"/>
    <p:sldId id="320" r:id="rId35"/>
    <p:sldId id="321" r:id="rId36"/>
    <p:sldId id="334" r:id="rId37"/>
    <p:sldId id="323" r:id="rId38"/>
    <p:sldId id="322" r:id="rId39"/>
    <p:sldId id="325" r:id="rId40"/>
    <p:sldId id="295" r:id="rId41"/>
    <p:sldId id="288" r:id="rId42"/>
    <p:sldId id="297" r:id="rId43"/>
    <p:sldId id="335" r:id="rId44"/>
    <p:sldId id="304" r:id="rId45"/>
    <p:sldId id="309" r:id="rId46"/>
    <p:sldId id="294" r:id="rId47"/>
    <p:sldId id="290" r:id="rId48"/>
    <p:sldId id="292" r:id="rId4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2A758691-0056-B4EB-2209-8D05742BCCB3}" name="Erin Kremer" initials="EK" userId="5c91a8052ddaacaa" providerId="Windows Live"/>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Claire Harris" initials="CH" lastIdx="4" clrIdx="0">
    <p:extLst>
      <p:ext uri="{19B8F6BF-5375-455C-9EA6-DF929625EA0E}">
        <p15:presenceInfo xmlns:p15="http://schemas.microsoft.com/office/powerpoint/2012/main" userId="880bec39df4bbac3" providerId="Windows Live"/>
      </p:ext>
    </p:extLst>
  </p:cmAuthor>
  <p:cmAuthor id="2" name="Erin Kremer" initials="EK" lastIdx="6" clrIdx="1">
    <p:extLst>
      <p:ext uri="{19B8F6BF-5375-455C-9EA6-DF929625EA0E}">
        <p15:presenceInfo xmlns:p15="http://schemas.microsoft.com/office/powerpoint/2012/main" userId="Erin Kremer"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01D49"/>
    <a:srgbClr val="004064"/>
    <a:srgbClr val="0000FF"/>
    <a:srgbClr val="FF66CC"/>
    <a:srgbClr val="FFFFFF"/>
    <a:srgbClr val="66CCFF"/>
    <a:srgbClr val="FFB718"/>
    <a:srgbClr val="FF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F3807DE1-E6E6-465A-A4EF-1CA7F008D093}" v="1" dt="2023-05-24T16:27:58.679"/>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000" autoAdjust="0"/>
    <p:restoredTop sz="85170" autoAdjust="0"/>
  </p:normalViewPr>
  <p:slideViewPr>
    <p:cSldViewPr snapToGrid="0">
      <p:cViewPr varScale="1">
        <p:scale>
          <a:sx n="73" d="100"/>
          <a:sy n="73" d="100"/>
        </p:scale>
        <p:origin x="1070" y="53"/>
      </p:cViewPr>
      <p:guideLst/>
    </p:cSldViewPr>
  </p:slideViewPr>
  <p:notesTextViewPr>
    <p:cViewPr>
      <p:scale>
        <a:sx n="1" d="1"/>
        <a:sy n="1" d="1"/>
      </p:scale>
      <p:origin x="0" y="0"/>
    </p:cViewPr>
  </p:notesTextViewPr>
  <p:notesViewPr>
    <p:cSldViewPr snapToGrid="0">
      <p:cViewPr varScale="1">
        <p:scale>
          <a:sx n="54" d="100"/>
          <a:sy n="54" d="100"/>
        </p:scale>
        <p:origin x="1962" y="78"/>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slide" Target="slides/slide36.xml"/><Relationship Id="rId21" Type="http://schemas.openxmlformats.org/officeDocument/2006/relationships/slide" Target="slides/slide18.xml"/><Relationship Id="rId34" Type="http://schemas.openxmlformats.org/officeDocument/2006/relationships/slide" Target="slides/slide31.xml"/><Relationship Id="rId42" Type="http://schemas.openxmlformats.org/officeDocument/2006/relationships/slide" Target="slides/slide39.xml"/><Relationship Id="rId47" Type="http://schemas.openxmlformats.org/officeDocument/2006/relationships/slide" Target="slides/slide44.xml"/><Relationship Id="rId50" Type="http://schemas.openxmlformats.org/officeDocument/2006/relationships/notesMaster" Target="notesMasters/notesMaster1.xml"/><Relationship Id="rId55" Type="http://schemas.openxmlformats.org/officeDocument/2006/relationships/theme" Target="theme/theme1.xml"/><Relationship Id="rId7" Type="http://schemas.openxmlformats.org/officeDocument/2006/relationships/slide" Target="slides/slide4.xml"/><Relationship Id="rId2" Type="http://schemas.openxmlformats.org/officeDocument/2006/relationships/customXml" Target="../customXml/item2.xml"/><Relationship Id="rId16" Type="http://schemas.openxmlformats.org/officeDocument/2006/relationships/slide" Target="slides/slide13.xml"/><Relationship Id="rId29" Type="http://schemas.openxmlformats.org/officeDocument/2006/relationships/slide" Target="slides/slide26.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slide" Target="slides/slide34.xml"/><Relationship Id="rId40" Type="http://schemas.openxmlformats.org/officeDocument/2006/relationships/slide" Target="slides/slide37.xml"/><Relationship Id="rId45" Type="http://schemas.openxmlformats.org/officeDocument/2006/relationships/slide" Target="slides/slide42.xml"/><Relationship Id="rId53" Type="http://schemas.openxmlformats.org/officeDocument/2006/relationships/presProps" Target="presProps.xml"/><Relationship Id="rId58" Type="http://schemas.microsoft.com/office/2015/10/relationships/revisionInfo" Target="revisionInfo.xml"/><Relationship Id="rId5" Type="http://schemas.openxmlformats.org/officeDocument/2006/relationships/slide" Target="slides/slide2.xml"/><Relationship Id="rId19" Type="http://schemas.openxmlformats.org/officeDocument/2006/relationships/slide" Target="slides/slide16.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slide" Target="slides/slide40.xml"/><Relationship Id="rId48" Type="http://schemas.openxmlformats.org/officeDocument/2006/relationships/slide" Target="slides/slide45.xml"/><Relationship Id="rId56" Type="http://schemas.openxmlformats.org/officeDocument/2006/relationships/tableStyles" Target="tableStyles.xml"/><Relationship Id="rId8" Type="http://schemas.openxmlformats.org/officeDocument/2006/relationships/slide" Target="slides/slide5.xml"/><Relationship Id="rId51" Type="http://schemas.openxmlformats.org/officeDocument/2006/relationships/handoutMaster" Target="handoutMasters/handoutMaster1.xml"/><Relationship Id="rId3" Type="http://schemas.openxmlformats.org/officeDocument/2006/relationships/slideMaster" Target="slideMasters/slideMaster1.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slide" Target="slides/slide35.xml"/><Relationship Id="rId46" Type="http://schemas.openxmlformats.org/officeDocument/2006/relationships/slide" Target="slides/slide43.xml"/><Relationship Id="rId59" Type="http://schemas.microsoft.com/office/2018/10/relationships/authors" Target="authors.xml"/><Relationship Id="rId20" Type="http://schemas.openxmlformats.org/officeDocument/2006/relationships/slide" Target="slides/slide17.xml"/><Relationship Id="rId41" Type="http://schemas.openxmlformats.org/officeDocument/2006/relationships/slide" Target="slides/slide38.xml"/><Relationship Id="rId54"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3.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49" Type="http://schemas.openxmlformats.org/officeDocument/2006/relationships/slide" Target="slides/slide46.xml"/><Relationship Id="rId57" Type="http://schemas.microsoft.com/office/2016/11/relationships/changesInfo" Target="changesInfos/changesInfo1.xml"/><Relationship Id="rId10" Type="http://schemas.openxmlformats.org/officeDocument/2006/relationships/slide" Target="slides/slide7.xml"/><Relationship Id="rId31" Type="http://schemas.openxmlformats.org/officeDocument/2006/relationships/slide" Target="slides/slide28.xml"/><Relationship Id="rId44" Type="http://schemas.openxmlformats.org/officeDocument/2006/relationships/slide" Target="slides/slide41.xml"/><Relationship Id="rId52" Type="http://schemas.openxmlformats.org/officeDocument/2006/relationships/commentAuthors" Target="commentAuthor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Alex Fish" userId="452f713061cd29e4" providerId="LiveId" clId="{7CF21676-5DF9-470A-87AB-3978F35FAFAB}"/>
    <pc:docChg chg="modSld sldOrd">
      <pc:chgData name="Alex Fish" userId="452f713061cd29e4" providerId="LiveId" clId="{7CF21676-5DF9-470A-87AB-3978F35FAFAB}" dt="2023-05-11T17:22:28.896" v="1"/>
      <pc:docMkLst>
        <pc:docMk/>
      </pc:docMkLst>
      <pc:sldChg chg="ord">
        <pc:chgData name="Alex Fish" userId="452f713061cd29e4" providerId="LiveId" clId="{7CF21676-5DF9-470A-87AB-3978F35FAFAB}" dt="2023-05-11T17:22:28.896" v="1"/>
        <pc:sldMkLst>
          <pc:docMk/>
          <pc:sldMk cId="3744969524" sldId="303"/>
        </pc:sldMkLst>
      </pc:sldChg>
    </pc:docChg>
  </pc:docChgLst>
  <pc:docChgLst>
    <pc:chgData name="Mohammad, Syed" userId="f0fb1da1-6f5a-46fb-81a9-58535adf0c88" providerId="ADAL" clId="{F3807DE1-E6E6-465A-A4EF-1CA7F008D093}"/>
    <pc:docChg chg="undo custSel modSld">
      <pc:chgData name="Mohammad, Syed" userId="f0fb1da1-6f5a-46fb-81a9-58535adf0c88" providerId="ADAL" clId="{F3807DE1-E6E6-465A-A4EF-1CA7F008D093}" dt="2023-05-24T16:33:00.509" v="90" actId="20577"/>
      <pc:docMkLst>
        <pc:docMk/>
      </pc:docMkLst>
      <pc:sldChg chg="modSp mod">
        <pc:chgData name="Mohammad, Syed" userId="f0fb1da1-6f5a-46fb-81a9-58535adf0c88" providerId="ADAL" clId="{F3807DE1-E6E6-465A-A4EF-1CA7F008D093}" dt="2023-05-23T18:54:08.202" v="38" actId="14100"/>
        <pc:sldMkLst>
          <pc:docMk/>
          <pc:sldMk cId="4237097398" sldId="260"/>
        </pc:sldMkLst>
        <pc:spChg chg="mod">
          <ac:chgData name="Mohammad, Syed" userId="f0fb1da1-6f5a-46fb-81a9-58535adf0c88" providerId="ADAL" clId="{F3807DE1-E6E6-465A-A4EF-1CA7F008D093}" dt="2023-05-23T18:54:08.202" v="38" actId="14100"/>
          <ac:spMkLst>
            <pc:docMk/>
            <pc:sldMk cId="4237097398" sldId="260"/>
            <ac:spMk id="6" creationId="{00000000-0000-0000-0000-000000000000}"/>
          </ac:spMkLst>
        </pc:spChg>
      </pc:sldChg>
      <pc:sldChg chg="modSp mod">
        <pc:chgData name="Mohammad, Syed" userId="f0fb1da1-6f5a-46fb-81a9-58535adf0c88" providerId="ADAL" clId="{F3807DE1-E6E6-465A-A4EF-1CA7F008D093}" dt="2023-05-23T18:58:24.874" v="66" actId="2711"/>
        <pc:sldMkLst>
          <pc:docMk/>
          <pc:sldMk cId="593248629" sldId="261"/>
        </pc:sldMkLst>
        <pc:spChg chg="mod">
          <ac:chgData name="Mohammad, Syed" userId="f0fb1da1-6f5a-46fb-81a9-58535adf0c88" providerId="ADAL" clId="{F3807DE1-E6E6-465A-A4EF-1CA7F008D093}" dt="2023-05-23T18:58:24.874" v="66" actId="2711"/>
          <ac:spMkLst>
            <pc:docMk/>
            <pc:sldMk cId="593248629" sldId="261"/>
            <ac:spMk id="6" creationId="{00000000-0000-0000-0000-000000000000}"/>
          </ac:spMkLst>
        </pc:spChg>
      </pc:sldChg>
      <pc:sldChg chg="modSp mod">
        <pc:chgData name="Mohammad, Syed" userId="f0fb1da1-6f5a-46fb-81a9-58535adf0c88" providerId="ADAL" clId="{F3807DE1-E6E6-465A-A4EF-1CA7F008D093}" dt="2023-05-23T18:55:02.340" v="41" actId="2711"/>
        <pc:sldMkLst>
          <pc:docMk/>
          <pc:sldMk cId="721428538" sldId="264"/>
        </pc:sldMkLst>
        <pc:spChg chg="mod">
          <ac:chgData name="Mohammad, Syed" userId="f0fb1da1-6f5a-46fb-81a9-58535adf0c88" providerId="ADAL" clId="{F3807DE1-E6E6-465A-A4EF-1CA7F008D093}" dt="2023-05-23T18:55:02.340" v="41" actId="2711"/>
          <ac:spMkLst>
            <pc:docMk/>
            <pc:sldMk cId="721428538" sldId="264"/>
            <ac:spMk id="8" creationId="{6E9BB4B7-1ADA-926E-9523-CD7F958F700B}"/>
          </ac:spMkLst>
        </pc:spChg>
      </pc:sldChg>
      <pc:sldChg chg="modSp mod">
        <pc:chgData name="Mohammad, Syed" userId="f0fb1da1-6f5a-46fb-81a9-58535adf0c88" providerId="ADAL" clId="{F3807DE1-E6E6-465A-A4EF-1CA7F008D093}" dt="2023-05-23T18:59:33.853" v="80" actId="2711"/>
        <pc:sldMkLst>
          <pc:docMk/>
          <pc:sldMk cId="1644121435" sldId="266"/>
        </pc:sldMkLst>
        <pc:spChg chg="mod">
          <ac:chgData name="Mohammad, Syed" userId="f0fb1da1-6f5a-46fb-81a9-58535adf0c88" providerId="ADAL" clId="{F3807DE1-E6E6-465A-A4EF-1CA7F008D093}" dt="2023-05-23T18:59:33.853" v="80" actId="2711"/>
          <ac:spMkLst>
            <pc:docMk/>
            <pc:sldMk cId="1644121435" sldId="266"/>
            <ac:spMk id="6" creationId="{00000000-0000-0000-0000-000000000000}"/>
          </ac:spMkLst>
        </pc:spChg>
      </pc:sldChg>
      <pc:sldChg chg="modSp mod">
        <pc:chgData name="Mohammad, Syed" userId="f0fb1da1-6f5a-46fb-81a9-58535adf0c88" providerId="ADAL" clId="{F3807DE1-E6E6-465A-A4EF-1CA7F008D093}" dt="2023-05-23T19:00:06.704" v="86" actId="14100"/>
        <pc:sldMkLst>
          <pc:docMk/>
          <pc:sldMk cId="483112830" sldId="267"/>
        </pc:sldMkLst>
        <pc:spChg chg="mod">
          <ac:chgData name="Mohammad, Syed" userId="f0fb1da1-6f5a-46fb-81a9-58535adf0c88" providerId="ADAL" clId="{F3807DE1-E6E6-465A-A4EF-1CA7F008D093}" dt="2023-05-23T19:00:06.704" v="86" actId="14100"/>
          <ac:spMkLst>
            <pc:docMk/>
            <pc:sldMk cId="483112830" sldId="267"/>
            <ac:spMk id="6" creationId="{00000000-0000-0000-0000-000000000000}"/>
          </ac:spMkLst>
        </pc:spChg>
      </pc:sldChg>
      <pc:sldChg chg="modSp mod">
        <pc:chgData name="Mohammad, Syed" userId="f0fb1da1-6f5a-46fb-81a9-58535adf0c88" providerId="ADAL" clId="{F3807DE1-E6E6-465A-A4EF-1CA7F008D093}" dt="2023-05-23T18:59:18.098" v="79" actId="27636"/>
        <pc:sldMkLst>
          <pc:docMk/>
          <pc:sldMk cId="4228047995" sldId="270"/>
        </pc:sldMkLst>
        <pc:spChg chg="mod">
          <ac:chgData name="Mohammad, Syed" userId="f0fb1da1-6f5a-46fb-81a9-58535adf0c88" providerId="ADAL" clId="{F3807DE1-E6E6-465A-A4EF-1CA7F008D093}" dt="2023-05-23T18:59:18.098" v="79" actId="27636"/>
          <ac:spMkLst>
            <pc:docMk/>
            <pc:sldMk cId="4228047995" sldId="270"/>
            <ac:spMk id="6" creationId="{00000000-0000-0000-0000-000000000000}"/>
          </ac:spMkLst>
        </pc:spChg>
      </pc:sldChg>
      <pc:sldChg chg="modSp mod">
        <pc:chgData name="Mohammad, Syed" userId="f0fb1da1-6f5a-46fb-81a9-58535adf0c88" providerId="ADAL" clId="{F3807DE1-E6E6-465A-A4EF-1CA7F008D093}" dt="2023-05-23T19:00:48.605" v="89" actId="2711"/>
        <pc:sldMkLst>
          <pc:docMk/>
          <pc:sldMk cId="1676371153" sldId="290"/>
        </pc:sldMkLst>
        <pc:spChg chg="mod">
          <ac:chgData name="Mohammad, Syed" userId="f0fb1da1-6f5a-46fb-81a9-58535adf0c88" providerId="ADAL" clId="{F3807DE1-E6E6-465A-A4EF-1CA7F008D093}" dt="2023-05-23T19:00:48.605" v="89" actId="2711"/>
          <ac:spMkLst>
            <pc:docMk/>
            <pc:sldMk cId="1676371153" sldId="290"/>
            <ac:spMk id="6" creationId="{00000000-0000-0000-0000-000000000000}"/>
          </ac:spMkLst>
        </pc:spChg>
      </pc:sldChg>
      <pc:sldChg chg="modSp mod">
        <pc:chgData name="Mohammad, Syed" userId="f0fb1da1-6f5a-46fb-81a9-58535adf0c88" providerId="ADAL" clId="{F3807DE1-E6E6-465A-A4EF-1CA7F008D093}" dt="2023-05-23T17:44:10.057" v="34" actId="14100"/>
        <pc:sldMkLst>
          <pc:docMk/>
          <pc:sldMk cId="126073399" sldId="292"/>
        </pc:sldMkLst>
        <pc:spChg chg="mod">
          <ac:chgData name="Mohammad, Syed" userId="f0fb1da1-6f5a-46fb-81a9-58535adf0c88" providerId="ADAL" clId="{F3807DE1-E6E6-465A-A4EF-1CA7F008D093}" dt="2023-05-23T17:44:10.057" v="34" actId="14100"/>
          <ac:spMkLst>
            <pc:docMk/>
            <pc:sldMk cId="126073399" sldId="292"/>
            <ac:spMk id="5" creationId="{00000000-0000-0000-0000-000000000000}"/>
          </ac:spMkLst>
        </pc:spChg>
      </pc:sldChg>
      <pc:sldChg chg="modSp mod">
        <pc:chgData name="Mohammad, Syed" userId="f0fb1da1-6f5a-46fb-81a9-58535adf0c88" providerId="ADAL" clId="{F3807DE1-E6E6-465A-A4EF-1CA7F008D093}" dt="2023-05-23T17:42:41.162" v="31" actId="2710"/>
        <pc:sldMkLst>
          <pc:docMk/>
          <pc:sldMk cId="2511787573" sldId="294"/>
        </pc:sldMkLst>
        <pc:graphicFrameChg chg="mod modGraphic">
          <ac:chgData name="Mohammad, Syed" userId="f0fb1da1-6f5a-46fb-81a9-58535adf0c88" providerId="ADAL" clId="{F3807DE1-E6E6-465A-A4EF-1CA7F008D093}" dt="2023-05-23T17:42:41.162" v="31" actId="2710"/>
          <ac:graphicFrameMkLst>
            <pc:docMk/>
            <pc:sldMk cId="2511787573" sldId="294"/>
            <ac:graphicFrameMk id="6" creationId="{7876F7DA-A0EB-403E-B937-0330DC8B0A2B}"/>
          </ac:graphicFrameMkLst>
        </pc:graphicFrameChg>
      </pc:sldChg>
      <pc:sldChg chg="modSp mod">
        <pc:chgData name="Mohammad, Syed" userId="f0fb1da1-6f5a-46fb-81a9-58535adf0c88" providerId="ADAL" clId="{F3807DE1-E6E6-465A-A4EF-1CA7F008D093}" dt="2023-05-23T18:57:07.446" v="55" actId="14100"/>
        <pc:sldMkLst>
          <pc:docMk/>
          <pc:sldMk cId="2324254278" sldId="300"/>
        </pc:sldMkLst>
        <pc:spChg chg="mod">
          <ac:chgData name="Mohammad, Syed" userId="f0fb1da1-6f5a-46fb-81a9-58535adf0c88" providerId="ADAL" clId="{F3807DE1-E6E6-465A-A4EF-1CA7F008D093}" dt="2023-05-23T18:57:07.446" v="55" actId="14100"/>
          <ac:spMkLst>
            <pc:docMk/>
            <pc:sldMk cId="2324254278" sldId="300"/>
            <ac:spMk id="6" creationId="{00000000-0000-0000-0000-000000000000}"/>
          </ac:spMkLst>
        </pc:spChg>
      </pc:sldChg>
      <pc:sldChg chg="modSp mod">
        <pc:chgData name="Mohammad, Syed" userId="f0fb1da1-6f5a-46fb-81a9-58535adf0c88" providerId="ADAL" clId="{F3807DE1-E6E6-465A-A4EF-1CA7F008D093}" dt="2023-05-23T18:58:16.070" v="65" actId="1076"/>
        <pc:sldMkLst>
          <pc:docMk/>
          <pc:sldMk cId="2676962258" sldId="302"/>
        </pc:sldMkLst>
        <pc:spChg chg="mod">
          <ac:chgData name="Mohammad, Syed" userId="f0fb1da1-6f5a-46fb-81a9-58535adf0c88" providerId="ADAL" clId="{F3807DE1-E6E6-465A-A4EF-1CA7F008D093}" dt="2023-05-23T18:58:16.070" v="65" actId="1076"/>
          <ac:spMkLst>
            <pc:docMk/>
            <pc:sldMk cId="2676962258" sldId="302"/>
            <ac:spMk id="2" creationId="{C5E51211-285C-A776-F223-7962EBCDC0F5}"/>
          </ac:spMkLst>
        </pc:spChg>
      </pc:sldChg>
      <pc:sldChg chg="modSp mod">
        <pc:chgData name="Mohammad, Syed" userId="f0fb1da1-6f5a-46fb-81a9-58535adf0c88" providerId="ADAL" clId="{F3807DE1-E6E6-465A-A4EF-1CA7F008D093}" dt="2023-05-23T18:57:18.076" v="57" actId="27636"/>
        <pc:sldMkLst>
          <pc:docMk/>
          <pc:sldMk cId="3744969524" sldId="303"/>
        </pc:sldMkLst>
        <pc:spChg chg="mod">
          <ac:chgData name="Mohammad, Syed" userId="f0fb1da1-6f5a-46fb-81a9-58535adf0c88" providerId="ADAL" clId="{F3807DE1-E6E6-465A-A4EF-1CA7F008D093}" dt="2023-05-23T18:57:18.076" v="57" actId="27636"/>
          <ac:spMkLst>
            <pc:docMk/>
            <pc:sldMk cId="3744969524" sldId="303"/>
            <ac:spMk id="6" creationId="{00000000-0000-0000-0000-000000000000}"/>
          </ac:spMkLst>
        </pc:spChg>
      </pc:sldChg>
      <pc:sldChg chg="modSp mod">
        <pc:chgData name="Mohammad, Syed" userId="f0fb1da1-6f5a-46fb-81a9-58535adf0c88" providerId="ADAL" clId="{F3807DE1-E6E6-465A-A4EF-1CA7F008D093}" dt="2023-05-23T18:58:42.441" v="67" actId="2711"/>
        <pc:sldMkLst>
          <pc:docMk/>
          <pc:sldMk cId="3386362404" sldId="306"/>
        </pc:sldMkLst>
        <pc:spChg chg="mod">
          <ac:chgData name="Mohammad, Syed" userId="f0fb1da1-6f5a-46fb-81a9-58535adf0c88" providerId="ADAL" clId="{F3807DE1-E6E6-465A-A4EF-1CA7F008D093}" dt="2023-05-23T18:58:42.441" v="67" actId="2711"/>
          <ac:spMkLst>
            <pc:docMk/>
            <pc:sldMk cId="3386362404" sldId="306"/>
            <ac:spMk id="6" creationId="{00000000-0000-0000-0000-000000000000}"/>
          </ac:spMkLst>
        </pc:spChg>
      </pc:sldChg>
      <pc:sldChg chg="modSp mod">
        <pc:chgData name="Mohammad, Syed" userId="f0fb1da1-6f5a-46fb-81a9-58535adf0c88" providerId="ADAL" clId="{F3807DE1-E6E6-465A-A4EF-1CA7F008D093}" dt="2023-05-23T18:58:54.229" v="68" actId="2711"/>
        <pc:sldMkLst>
          <pc:docMk/>
          <pc:sldMk cId="2904595290" sldId="307"/>
        </pc:sldMkLst>
        <pc:spChg chg="mod">
          <ac:chgData name="Mohammad, Syed" userId="f0fb1da1-6f5a-46fb-81a9-58535adf0c88" providerId="ADAL" clId="{F3807DE1-E6E6-465A-A4EF-1CA7F008D093}" dt="2023-05-23T18:58:54.229" v="68" actId="2711"/>
          <ac:spMkLst>
            <pc:docMk/>
            <pc:sldMk cId="2904595290" sldId="307"/>
            <ac:spMk id="6" creationId="{00000000-0000-0000-0000-000000000000}"/>
          </ac:spMkLst>
        </pc:spChg>
      </pc:sldChg>
      <pc:sldChg chg="modSp mod">
        <pc:chgData name="Mohammad, Syed" userId="f0fb1da1-6f5a-46fb-81a9-58535adf0c88" providerId="ADAL" clId="{F3807DE1-E6E6-465A-A4EF-1CA7F008D093}" dt="2023-05-24T16:33:00.509" v="90" actId="20577"/>
        <pc:sldMkLst>
          <pc:docMk/>
          <pc:sldMk cId="2502255748" sldId="308"/>
        </pc:sldMkLst>
        <pc:spChg chg="mod">
          <ac:chgData name="Mohammad, Syed" userId="f0fb1da1-6f5a-46fb-81a9-58535adf0c88" providerId="ADAL" clId="{F3807DE1-E6E6-465A-A4EF-1CA7F008D093}" dt="2023-05-24T16:33:00.509" v="90" actId="20577"/>
          <ac:spMkLst>
            <pc:docMk/>
            <pc:sldMk cId="2502255748" sldId="308"/>
            <ac:spMk id="6" creationId="{00000000-0000-0000-0000-000000000000}"/>
          </ac:spMkLst>
        </pc:spChg>
      </pc:sldChg>
      <pc:sldChg chg="modSp mod">
        <pc:chgData name="Mohammad, Syed" userId="f0fb1da1-6f5a-46fb-81a9-58535adf0c88" providerId="ADAL" clId="{F3807DE1-E6E6-465A-A4EF-1CA7F008D093}" dt="2023-05-23T17:41:58.077" v="28" actId="2710"/>
        <pc:sldMkLst>
          <pc:docMk/>
          <pc:sldMk cId="1493845397" sldId="309"/>
        </pc:sldMkLst>
        <pc:spChg chg="mod">
          <ac:chgData name="Mohammad, Syed" userId="f0fb1da1-6f5a-46fb-81a9-58535adf0c88" providerId="ADAL" clId="{F3807DE1-E6E6-465A-A4EF-1CA7F008D093}" dt="2023-05-23T17:41:46.339" v="27" actId="1076"/>
          <ac:spMkLst>
            <pc:docMk/>
            <pc:sldMk cId="1493845397" sldId="309"/>
            <ac:spMk id="3" creationId="{00000000-0000-0000-0000-000000000000}"/>
          </ac:spMkLst>
        </pc:spChg>
        <pc:graphicFrameChg chg="mod modGraphic">
          <ac:chgData name="Mohammad, Syed" userId="f0fb1da1-6f5a-46fb-81a9-58535adf0c88" providerId="ADAL" clId="{F3807DE1-E6E6-465A-A4EF-1CA7F008D093}" dt="2023-05-23T17:41:58.077" v="28" actId="2710"/>
          <ac:graphicFrameMkLst>
            <pc:docMk/>
            <pc:sldMk cId="1493845397" sldId="309"/>
            <ac:graphicFrameMk id="6" creationId="{7876F7DA-A0EB-403E-B937-0330DC8B0A2B}"/>
          </ac:graphicFrameMkLst>
        </pc:graphicFrameChg>
      </pc:sldChg>
      <pc:sldChg chg="modSp mod">
        <pc:chgData name="Mohammad, Syed" userId="f0fb1da1-6f5a-46fb-81a9-58535adf0c88" providerId="ADAL" clId="{F3807DE1-E6E6-465A-A4EF-1CA7F008D093}" dt="2023-05-23T18:54:52.089" v="40" actId="14100"/>
        <pc:sldMkLst>
          <pc:docMk/>
          <pc:sldMk cId="2173185139" sldId="336"/>
        </pc:sldMkLst>
        <pc:spChg chg="mod">
          <ac:chgData name="Mohammad, Syed" userId="f0fb1da1-6f5a-46fb-81a9-58535adf0c88" providerId="ADAL" clId="{F3807DE1-E6E6-465A-A4EF-1CA7F008D093}" dt="2023-05-23T18:54:52.089" v="40" actId="14100"/>
          <ac:spMkLst>
            <pc:docMk/>
            <pc:sldMk cId="2173185139" sldId="336"/>
            <ac:spMk id="6" creationId="{00000000-0000-0000-0000-000000000000}"/>
          </ac:spMkLst>
        </pc:spChg>
      </pc:sldChg>
      <pc:sldChg chg="modSp mod">
        <pc:chgData name="Mohammad, Syed" userId="f0fb1da1-6f5a-46fb-81a9-58535adf0c88" providerId="ADAL" clId="{F3807DE1-E6E6-465A-A4EF-1CA7F008D093}" dt="2023-05-23T18:56:04.189" v="46" actId="1076"/>
        <pc:sldMkLst>
          <pc:docMk/>
          <pc:sldMk cId="2032962508" sldId="338"/>
        </pc:sldMkLst>
        <pc:spChg chg="mod">
          <ac:chgData name="Mohammad, Syed" userId="f0fb1da1-6f5a-46fb-81a9-58535adf0c88" providerId="ADAL" clId="{F3807DE1-E6E6-465A-A4EF-1CA7F008D093}" dt="2023-05-23T18:56:04.189" v="46" actId="1076"/>
          <ac:spMkLst>
            <pc:docMk/>
            <pc:sldMk cId="2032962508" sldId="338"/>
            <ac:spMk id="8" creationId="{6E9BB4B7-1ADA-926E-9523-CD7F958F700B}"/>
          </ac:spMkLst>
        </pc:spChg>
      </pc:sldChg>
      <pc:sldChg chg="modSp mod">
        <pc:chgData name="Mohammad, Syed" userId="f0fb1da1-6f5a-46fb-81a9-58535adf0c88" providerId="ADAL" clId="{F3807DE1-E6E6-465A-A4EF-1CA7F008D093}" dt="2023-05-23T18:55:36.149" v="43" actId="2711"/>
        <pc:sldMkLst>
          <pc:docMk/>
          <pc:sldMk cId="452963080" sldId="339"/>
        </pc:sldMkLst>
        <pc:spChg chg="mod">
          <ac:chgData name="Mohammad, Syed" userId="f0fb1da1-6f5a-46fb-81a9-58535adf0c88" providerId="ADAL" clId="{F3807DE1-E6E6-465A-A4EF-1CA7F008D093}" dt="2023-05-23T18:55:36.149" v="43" actId="2711"/>
          <ac:spMkLst>
            <pc:docMk/>
            <pc:sldMk cId="452963080" sldId="339"/>
            <ac:spMk id="8" creationId="{6E9BB4B7-1ADA-926E-9523-CD7F958F700B}"/>
          </ac:spMkLst>
        </pc:spChg>
      </pc:sldChg>
      <pc:sldChg chg="modSp mod">
        <pc:chgData name="Mohammad, Syed" userId="f0fb1da1-6f5a-46fb-81a9-58535adf0c88" providerId="ADAL" clId="{F3807DE1-E6E6-465A-A4EF-1CA7F008D093}" dt="2023-05-23T18:56:30.305" v="49" actId="1076"/>
        <pc:sldMkLst>
          <pc:docMk/>
          <pc:sldMk cId="3744448028" sldId="340"/>
        </pc:sldMkLst>
        <pc:spChg chg="mod">
          <ac:chgData name="Mohammad, Syed" userId="f0fb1da1-6f5a-46fb-81a9-58535adf0c88" providerId="ADAL" clId="{F3807DE1-E6E6-465A-A4EF-1CA7F008D093}" dt="2023-05-23T18:56:30.305" v="49" actId="1076"/>
          <ac:spMkLst>
            <pc:docMk/>
            <pc:sldMk cId="3744448028" sldId="340"/>
            <ac:spMk id="6" creationId="{00000000-0000-0000-0000-000000000000}"/>
          </ac:spMkLst>
        </pc:spChg>
      </pc:sldChg>
      <pc:sldChg chg="modSp mod">
        <pc:chgData name="Mohammad, Syed" userId="f0fb1da1-6f5a-46fb-81a9-58535adf0c88" providerId="ADAL" clId="{F3807DE1-E6E6-465A-A4EF-1CA7F008D093}" dt="2023-05-23T18:56:45.885" v="52" actId="27636"/>
        <pc:sldMkLst>
          <pc:docMk/>
          <pc:sldMk cId="914277256" sldId="341"/>
        </pc:sldMkLst>
        <pc:spChg chg="mod">
          <ac:chgData name="Mohammad, Syed" userId="f0fb1da1-6f5a-46fb-81a9-58535adf0c88" providerId="ADAL" clId="{F3807DE1-E6E6-465A-A4EF-1CA7F008D093}" dt="2023-05-23T18:56:45.885" v="52" actId="27636"/>
          <ac:spMkLst>
            <pc:docMk/>
            <pc:sldMk cId="914277256" sldId="341"/>
            <ac:spMk id="6" creationId="{00000000-0000-0000-0000-000000000000}"/>
          </ac:spMkLst>
        </pc:spChg>
      </pc:sldChg>
      <pc:sldChg chg="modSp mod">
        <pc:chgData name="Mohammad, Syed" userId="f0fb1da1-6f5a-46fb-81a9-58535adf0c88" providerId="ADAL" clId="{F3807DE1-E6E6-465A-A4EF-1CA7F008D093}" dt="2023-05-23T18:57:45.927" v="63" actId="14100"/>
        <pc:sldMkLst>
          <pc:docMk/>
          <pc:sldMk cId="4044344829" sldId="342"/>
        </pc:sldMkLst>
        <pc:spChg chg="mod">
          <ac:chgData name="Mohammad, Syed" userId="f0fb1da1-6f5a-46fb-81a9-58535adf0c88" providerId="ADAL" clId="{F3807DE1-E6E6-465A-A4EF-1CA7F008D093}" dt="2023-05-23T18:57:45.927" v="63" actId="14100"/>
          <ac:spMkLst>
            <pc:docMk/>
            <pc:sldMk cId="4044344829" sldId="342"/>
            <ac:spMk id="6" creationId="{00000000-0000-0000-0000-000000000000}"/>
          </ac:spMkLst>
        </pc:spChg>
      </pc:sldChg>
      <pc:sldChg chg="modSp mod">
        <pc:chgData name="Mohammad, Syed" userId="f0fb1da1-6f5a-46fb-81a9-58535adf0c88" providerId="ADAL" clId="{F3807DE1-E6E6-465A-A4EF-1CA7F008D093}" dt="2023-05-23T19:00:24.791" v="88" actId="1076"/>
        <pc:sldMkLst>
          <pc:docMk/>
          <pc:sldMk cId="2172618334" sldId="343"/>
        </pc:sldMkLst>
        <pc:spChg chg="mod">
          <ac:chgData name="Mohammad, Syed" userId="f0fb1da1-6f5a-46fb-81a9-58535adf0c88" providerId="ADAL" clId="{F3807DE1-E6E6-465A-A4EF-1CA7F008D093}" dt="2023-05-23T19:00:24.791" v="88" actId="1076"/>
          <ac:spMkLst>
            <pc:docMk/>
            <pc:sldMk cId="2172618334" sldId="343"/>
            <ac:spMk id="6" creationId="{00000000-0000-0000-0000-000000000000}"/>
          </ac:spMkLst>
        </pc:spChg>
      </pc:sldChg>
    </pc:docChg>
  </pc:docChgLst>
</pc:chgInfo>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F7C9EAD-9C97-4968-8655-C68220040D75}" type="doc">
      <dgm:prSet loTypeId="urn:microsoft.com/office/officeart/2005/8/layout/pList2" loCatId="list" qsTypeId="urn:microsoft.com/office/officeart/2005/8/quickstyle/simple1" qsCatId="simple" csTypeId="urn:microsoft.com/office/officeart/2005/8/colors/colorful1" csCatId="colorful" phldr="1"/>
      <dgm:spPr/>
    </dgm:pt>
    <dgm:pt modelId="{0DC38B9B-D812-421A-89C3-295113EA8C46}">
      <dgm:prSet phldrT="[Text]"/>
      <dgm:spPr>
        <a:solidFill>
          <a:srgbClr val="66CCFF"/>
        </a:solidFill>
        <a:ln>
          <a:noFill/>
        </a:ln>
      </dgm:spPr>
      <dgm:t>
        <a:bodyPr/>
        <a:lstStyle/>
        <a:p>
          <a:r>
            <a:rPr lang="en-US" dirty="0"/>
            <a:t> </a:t>
          </a:r>
        </a:p>
      </dgm:t>
    </dgm:pt>
    <dgm:pt modelId="{30A18FB8-D0CD-4004-BBEB-53E4EA7F1920}" type="parTrans" cxnId="{310A3088-51B8-40CC-9BB0-1E2BA85865DE}">
      <dgm:prSet/>
      <dgm:spPr/>
      <dgm:t>
        <a:bodyPr/>
        <a:lstStyle/>
        <a:p>
          <a:endParaRPr lang="en-US"/>
        </a:p>
      </dgm:t>
    </dgm:pt>
    <dgm:pt modelId="{459714E9-9C61-44E0-8958-EA65163E356B}" type="sibTrans" cxnId="{310A3088-51B8-40CC-9BB0-1E2BA85865DE}">
      <dgm:prSet/>
      <dgm:spPr/>
      <dgm:t>
        <a:bodyPr/>
        <a:lstStyle/>
        <a:p>
          <a:endParaRPr lang="en-US"/>
        </a:p>
      </dgm:t>
    </dgm:pt>
    <dgm:pt modelId="{D342D160-367D-46C8-A141-AA860494154A}">
      <dgm:prSet phldrT="[Text]"/>
      <dgm:spPr>
        <a:solidFill>
          <a:srgbClr val="FFB718"/>
        </a:solidFill>
        <a:ln>
          <a:noFill/>
        </a:ln>
      </dgm:spPr>
      <dgm:t>
        <a:bodyPr/>
        <a:lstStyle/>
        <a:p>
          <a:r>
            <a:rPr lang="en-US" dirty="0"/>
            <a:t> </a:t>
          </a:r>
        </a:p>
      </dgm:t>
    </dgm:pt>
    <dgm:pt modelId="{622B1242-2587-443C-9772-98406A70C7B9}" type="parTrans" cxnId="{22281B83-11AF-4EEB-90AB-63CC8B9CAAFA}">
      <dgm:prSet/>
      <dgm:spPr/>
      <dgm:t>
        <a:bodyPr/>
        <a:lstStyle/>
        <a:p>
          <a:endParaRPr lang="en-US"/>
        </a:p>
      </dgm:t>
    </dgm:pt>
    <dgm:pt modelId="{A56B6BCB-3352-4799-B079-6A989F724E39}" type="sibTrans" cxnId="{22281B83-11AF-4EEB-90AB-63CC8B9CAAFA}">
      <dgm:prSet/>
      <dgm:spPr/>
      <dgm:t>
        <a:bodyPr/>
        <a:lstStyle/>
        <a:p>
          <a:endParaRPr lang="en-US"/>
        </a:p>
      </dgm:t>
    </dgm:pt>
    <dgm:pt modelId="{B3B5638A-C1A0-44C8-A7A5-C0EAE81189DD}">
      <dgm:prSet phldrT="[Text]"/>
      <dgm:spPr>
        <a:solidFill>
          <a:srgbClr val="92D050"/>
        </a:solidFill>
        <a:ln>
          <a:noFill/>
        </a:ln>
      </dgm:spPr>
      <dgm:t>
        <a:bodyPr/>
        <a:lstStyle/>
        <a:p>
          <a:endParaRPr lang="en-US" dirty="0"/>
        </a:p>
      </dgm:t>
    </dgm:pt>
    <dgm:pt modelId="{07BD9723-8EEC-487A-AA06-820B03E4C55A}" type="parTrans" cxnId="{A8BAC6FC-46DD-4D80-99BD-B0833DE66DDE}">
      <dgm:prSet/>
      <dgm:spPr/>
      <dgm:t>
        <a:bodyPr/>
        <a:lstStyle/>
        <a:p>
          <a:endParaRPr lang="en-US"/>
        </a:p>
      </dgm:t>
    </dgm:pt>
    <dgm:pt modelId="{DE1E5BF4-9B76-4E48-954E-328166F007BC}" type="sibTrans" cxnId="{A8BAC6FC-46DD-4D80-99BD-B0833DE66DDE}">
      <dgm:prSet/>
      <dgm:spPr/>
      <dgm:t>
        <a:bodyPr/>
        <a:lstStyle/>
        <a:p>
          <a:endParaRPr lang="en-US"/>
        </a:p>
      </dgm:t>
    </dgm:pt>
    <dgm:pt modelId="{872E0BFB-700A-4406-B66E-96D5D08F9A0C}">
      <dgm:prSet phldrT="[Text]"/>
      <dgm:spPr>
        <a:solidFill>
          <a:schemeClr val="bg1">
            <a:lumMod val="85000"/>
          </a:schemeClr>
        </a:solidFill>
        <a:ln>
          <a:noFill/>
        </a:ln>
      </dgm:spPr>
      <dgm:t>
        <a:bodyPr/>
        <a:lstStyle/>
        <a:p>
          <a:endParaRPr lang="en-US" dirty="0"/>
        </a:p>
      </dgm:t>
    </dgm:pt>
    <dgm:pt modelId="{FFB01512-E0AF-4435-8AC2-09BF00D809B6}" type="parTrans" cxnId="{32B8E95C-0F84-4C39-BC53-B8BE359ADDF9}">
      <dgm:prSet/>
      <dgm:spPr/>
      <dgm:t>
        <a:bodyPr/>
        <a:lstStyle/>
        <a:p>
          <a:endParaRPr lang="en-US"/>
        </a:p>
      </dgm:t>
    </dgm:pt>
    <dgm:pt modelId="{2BEB479D-47BC-41ED-916C-B97C8CF8E533}" type="sibTrans" cxnId="{32B8E95C-0F84-4C39-BC53-B8BE359ADDF9}">
      <dgm:prSet/>
      <dgm:spPr/>
      <dgm:t>
        <a:bodyPr/>
        <a:lstStyle/>
        <a:p>
          <a:endParaRPr lang="en-US"/>
        </a:p>
      </dgm:t>
    </dgm:pt>
    <dgm:pt modelId="{028AEE08-E743-4CC1-B837-4D5AD417B398}">
      <dgm:prSet phldrT="[Text]"/>
      <dgm:spPr>
        <a:solidFill>
          <a:srgbClr val="FF6600"/>
        </a:solidFill>
        <a:ln>
          <a:noFill/>
        </a:ln>
      </dgm:spPr>
      <dgm:t>
        <a:bodyPr/>
        <a:lstStyle/>
        <a:p>
          <a:r>
            <a:rPr lang="en-US" dirty="0"/>
            <a:t> </a:t>
          </a:r>
        </a:p>
      </dgm:t>
    </dgm:pt>
    <dgm:pt modelId="{314928C5-79EE-40B9-96A0-26CEC5C7B895}" type="sibTrans" cxnId="{0CE6DEA7-D7BF-43C2-BC2F-549C26301CE8}">
      <dgm:prSet/>
      <dgm:spPr/>
      <dgm:t>
        <a:bodyPr/>
        <a:lstStyle/>
        <a:p>
          <a:endParaRPr lang="en-US"/>
        </a:p>
      </dgm:t>
    </dgm:pt>
    <dgm:pt modelId="{EBFEE2EA-5E9C-4C3A-BF32-D9F9C8BFE319}" type="parTrans" cxnId="{0CE6DEA7-D7BF-43C2-BC2F-549C26301CE8}">
      <dgm:prSet/>
      <dgm:spPr/>
      <dgm:t>
        <a:bodyPr/>
        <a:lstStyle/>
        <a:p>
          <a:endParaRPr lang="en-US"/>
        </a:p>
      </dgm:t>
    </dgm:pt>
    <dgm:pt modelId="{1FEC2866-C2C4-4304-A23D-CD2E0737BB92}" type="pres">
      <dgm:prSet presAssocID="{DF7C9EAD-9C97-4968-8655-C68220040D75}" presName="Name0" presStyleCnt="0">
        <dgm:presLayoutVars>
          <dgm:dir/>
          <dgm:resizeHandles val="exact"/>
        </dgm:presLayoutVars>
      </dgm:prSet>
      <dgm:spPr/>
    </dgm:pt>
    <dgm:pt modelId="{6671DA89-222C-491D-8AB1-1B1E60E3A76C}" type="pres">
      <dgm:prSet presAssocID="{DF7C9EAD-9C97-4968-8655-C68220040D75}" presName="bkgdShp" presStyleLbl="alignAccFollowNode1" presStyleIdx="0" presStyleCnt="1" custScaleY="76404"/>
      <dgm:spPr>
        <a:noFill/>
        <a:ln>
          <a:noFill/>
        </a:ln>
      </dgm:spPr>
    </dgm:pt>
    <dgm:pt modelId="{2A99EF6A-BCA7-4D77-8D02-8D22FD801982}" type="pres">
      <dgm:prSet presAssocID="{DF7C9EAD-9C97-4968-8655-C68220040D75}" presName="linComp" presStyleCnt="0"/>
      <dgm:spPr/>
    </dgm:pt>
    <dgm:pt modelId="{99EF99B8-938B-4368-9DBD-3253355DFCBE}" type="pres">
      <dgm:prSet presAssocID="{0DC38B9B-D812-421A-89C3-295113EA8C46}" presName="compNode" presStyleCnt="0"/>
      <dgm:spPr/>
    </dgm:pt>
    <dgm:pt modelId="{12FFD526-2F3C-4E53-BA68-2660F1AE4D9A}" type="pres">
      <dgm:prSet presAssocID="{0DC38B9B-D812-421A-89C3-295113EA8C46}" presName="node" presStyleLbl="node1" presStyleIdx="0" presStyleCnt="5" custScaleY="114741">
        <dgm:presLayoutVars>
          <dgm:bulletEnabled val="1"/>
        </dgm:presLayoutVars>
      </dgm:prSet>
      <dgm:spPr/>
    </dgm:pt>
    <dgm:pt modelId="{48D3C705-DEAA-4AE3-8153-28E07D292BB8}" type="pres">
      <dgm:prSet presAssocID="{0DC38B9B-D812-421A-89C3-295113EA8C46}" presName="invisiNode" presStyleLbl="node1" presStyleIdx="0" presStyleCnt="5"/>
      <dgm:spPr/>
    </dgm:pt>
    <dgm:pt modelId="{B933A7C3-3203-4363-AB16-A60AC247A0D5}" type="pres">
      <dgm:prSet presAssocID="{0DC38B9B-D812-421A-89C3-295113EA8C46}" presName="imagNode" presStyleLbl="fgImgPlace1" presStyleIdx="0" presStyleCnt="5"/>
      <dgm:spPr>
        <a:solidFill>
          <a:srgbClr val="66CCFF"/>
        </a:solidFill>
        <a:ln>
          <a:noFill/>
        </a:ln>
      </dgm:spPr>
    </dgm:pt>
    <dgm:pt modelId="{0D12A0AE-A803-4E81-B799-36DDFFC25383}" type="pres">
      <dgm:prSet presAssocID="{459714E9-9C61-44E0-8958-EA65163E356B}" presName="sibTrans" presStyleLbl="sibTrans2D1" presStyleIdx="0" presStyleCnt="0"/>
      <dgm:spPr/>
    </dgm:pt>
    <dgm:pt modelId="{FC4F917A-8E0C-4D9E-8D73-AF90F8A5B287}" type="pres">
      <dgm:prSet presAssocID="{D342D160-367D-46C8-A141-AA860494154A}" presName="compNode" presStyleCnt="0"/>
      <dgm:spPr/>
    </dgm:pt>
    <dgm:pt modelId="{ECE9F7A6-E3D2-4787-AFEA-5F912B6A107C}" type="pres">
      <dgm:prSet presAssocID="{D342D160-367D-46C8-A141-AA860494154A}" presName="node" presStyleLbl="node1" presStyleIdx="1" presStyleCnt="5" custScaleY="114741">
        <dgm:presLayoutVars>
          <dgm:bulletEnabled val="1"/>
        </dgm:presLayoutVars>
      </dgm:prSet>
      <dgm:spPr/>
    </dgm:pt>
    <dgm:pt modelId="{6F3DD56A-92A4-49A5-9829-C28B0E9EB98D}" type="pres">
      <dgm:prSet presAssocID="{D342D160-367D-46C8-A141-AA860494154A}" presName="invisiNode" presStyleLbl="node1" presStyleIdx="1" presStyleCnt="5"/>
      <dgm:spPr/>
    </dgm:pt>
    <dgm:pt modelId="{91A9AE54-AABF-489C-B0D8-FF74A42A590C}" type="pres">
      <dgm:prSet presAssocID="{D342D160-367D-46C8-A141-AA860494154A}" presName="imagNode" presStyleLbl="fgImgPlace1" presStyleIdx="1" presStyleCnt="5"/>
      <dgm:spPr>
        <a:solidFill>
          <a:srgbClr val="FFB718"/>
        </a:solidFill>
        <a:ln>
          <a:noFill/>
        </a:ln>
      </dgm:spPr>
    </dgm:pt>
    <dgm:pt modelId="{79381F7C-9F73-4361-A681-ED4931E1D0E5}" type="pres">
      <dgm:prSet presAssocID="{A56B6BCB-3352-4799-B079-6A989F724E39}" presName="sibTrans" presStyleLbl="sibTrans2D1" presStyleIdx="0" presStyleCnt="0"/>
      <dgm:spPr/>
    </dgm:pt>
    <dgm:pt modelId="{0DC79A6B-5A85-4521-B371-C36D92E1FDFE}" type="pres">
      <dgm:prSet presAssocID="{028AEE08-E743-4CC1-B837-4D5AD417B398}" presName="compNode" presStyleCnt="0"/>
      <dgm:spPr/>
    </dgm:pt>
    <dgm:pt modelId="{4274C60F-0A09-4522-A2E1-A27CAD1AF592}" type="pres">
      <dgm:prSet presAssocID="{028AEE08-E743-4CC1-B837-4D5AD417B398}" presName="node" presStyleLbl="node1" presStyleIdx="2" presStyleCnt="5" custScaleY="114741">
        <dgm:presLayoutVars>
          <dgm:bulletEnabled val="1"/>
        </dgm:presLayoutVars>
      </dgm:prSet>
      <dgm:spPr/>
    </dgm:pt>
    <dgm:pt modelId="{8D6F5B9C-F196-49B2-8904-AB061DDAF101}" type="pres">
      <dgm:prSet presAssocID="{028AEE08-E743-4CC1-B837-4D5AD417B398}" presName="invisiNode" presStyleLbl="node1" presStyleIdx="2" presStyleCnt="5"/>
      <dgm:spPr/>
    </dgm:pt>
    <dgm:pt modelId="{6333E988-8271-4CD2-B645-0DEE6C5DA0CC}" type="pres">
      <dgm:prSet presAssocID="{028AEE08-E743-4CC1-B837-4D5AD417B398}" presName="imagNode" presStyleLbl="fgImgPlace1" presStyleIdx="2" presStyleCnt="5"/>
      <dgm:spPr>
        <a:solidFill>
          <a:srgbClr val="FF6600"/>
        </a:solidFill>
        <a:ln>
          <a:noFill/>
        </a:ln>
      </dgm:spPr>
    </dgm:pt>
    <dgm:pt modelId="{CEA61758-EB8D-4198-926B-A4D2AA51426E}" type="pres">
      <dgm:prSet presAssocID="{314928C5-79EE-40B9-96A0-26CEC5C7B895}" presName="sibTrans" presStyleLbl="sibTrans2D1" presStyleIdx="0" presStyleCnt="0"/>
      <dgm:spPr/>
    </dgm:pt>
    <dgm:pt modelId="{583211B9-D3EE-4B26-BE6B-97AF915A582D}" type="pres">
      <dgm:prSet presAssocID="{872E0BFB-700A-4406-B66E-96D5D08F9A0C}" presName="compNode" presStyleCnt="0"/>
      <dgm:spPr/>
    </dgm:pt>
    <dgm:pt modelId="{21CC50FF-3277-4D87-95C9-5E348B1F3543}" type="pres">
      <dgm:prSet presAssocID="{872E0BFB-700A-4406-B66E-96D5D08F9A0C}" presName="node" presStyleLbl="node1" presStyleIdx="3" presStyleCnt="5" custScaleY="114741">
        <dgm:presLayoutVars>
          <dgm:bulletEnabled val="1"/>
        </dgm:presLayoutVars>
      </dgm:prSet>
      <dgm:spPr/>
    </dgm:pt>
    <dgm:pt modelId="{C982AA54-31D8-4321-921C-F0E6A4CB2BF6}" type="pres">
      <dgm:prSet presAssocID="{872E0BFB-700A-4406-B66E-96D5D08F9A0C}" presName="invisiNode" presStyleLbl="node1" presStyleIdx="3" presStyleCnt="5"/>
      <dgm:spPr/>
    </dgm:pt>
    <dgm:pt modelId="{9543CDEC-EFF3-4EDD-B59F-D73AEC7EEE31}" type="pres">
      <dgm:prSet presAssocID="{872E0BFB-700A-4406-B66E-96D5D08F9A0C}" presName="imagNode" presStyleLbl="fgImgPlace1" presStyleIdx="3" presStyleCnt="5"/>
      <dgm:spPr>
        <a:solidFill>
          <a:schemeClr val="bg1">
            <a:lumMod val="85000"/>
          </a:schemeClr>
        </a:solidFill>
        <a:ln>
          <a:noFill/>
        </a:ln>
      </dgm:spPr>
    </dgm:pt>
    <dgm:pt modelId="{3C32170E-E8D1-4156-B3BA-B78148F8DD05}" type="pres">
      <dgm:prSet presAssocID="{2BEB479D-47BC-41ED-916C-B97C8CF8E533}" presName="sibTrans" presStyleLbl="sibTrans2D1" presStyleIdx="0" presStyleCnt="0"/>
      <dgm:spPr/>
    </dgm:pt>
    <dgm:pt modelId="{59A0D9A3-2B52-4D95-A9B2-8C776624E3A2}" type="pres">
      <dgm:prSet presAssocID="{B3B5638A-C1A0-44C8-A7A5-C0EAE81189DD}" presName="compNode" presStyleCnt="0"/>
      <dgm:spPr/>
    </dgm:pt>
    <dgm:pt modelId="{A09B156A-2AB1-414D-B8F0-A8FF390C907F}" type="pres">
      <dgm:prSet presAssocID="{B3B5638A-C1A0-44C8-A7A5-C0EAE81189DD}" presName="node" presStyleLbl="node1" presStyleIdx="4" presStyleCnt="5" custScaleY="114741">
        <dgm:presLayoutVars>
          <dgm:bulletEnabled val="1"/>
        </dgm:presLayoutVars>
      </dgm:prSet>
      <dgm:spPr/>
    </dgm:pt>
    <dgm:pt modelId="{89F9D0FC-2933-42CC-BF3C-4BD5337DB6CF}" type="pres">
      <dgm:prSet presAssocID="{B3B5638A-C1A0-44C8-A7A5-C0EAE81189DD}" presName="invisiNode" presStyleLbl="node1" presStyleIdx="4" presStyleCnt="5"/>
      <dgm:spPr/>
    </dgm:pt>
    <dgm:pt modelId="{6598FAB2-B202-4828-BDFB-E7C6BA32130A}" type="pres">
      <dgm:prSet presAssocID="{B3B5638A-C1A0-44C8-A7A5-C0EAE81189DD}" presName="imagNode" presStyleLbl="fgImgPlace1" presStyleIdx="4" presStyleCnt="5"/>
      <dgm:spPr>
        <a:solidFill>
          <a:srgbClr val="92D050"/>
        </a:solidFill>
        <a:ln>
          <a:noFill/>
        </a:ln>
      </dgm:spPr>
    </dgm:pt>
  </dgm:ptLst>
  <dgm:cxnLst>
    <dgm:cxn modelId="{F6E69D19-8EA2-4775-A25C-2A5F36B06A3E}" type="presOf" srcId="{028AEE08-E743-4CC1-B837-4D5AD417B398}" destId="{4274C60F-0A09-4522-A2E1-A27CAD1AF592}" srcOrd="0" destOrd="0" presId="urn:microsoft.com/office/officeart/2005/8/layout/pList2"/>
    <dgm:cxn modelId="{32B8E95C-0F84-4C39-BC53-B8BE359ADDF9}" srcId="{DF7C9EAD-9C97-4968-8655-C68220040D75}" destId="{872E0BFB-700A-4406-B66E-96D5D08F9A0C}" srcOrd="3" destOrd="0" parTransId="{FFB01512-E0AF-4435-8AC2-09BF00D809B6}" sibTransId="{2BEB479D-47BC-41ED-916C-B97C8CF8E533}"/>
    <dgm:cxn modelId="{FAD9AD5D-6927-448F-B256-4F8C51B1EE6F}" type="presOf" srcId="{B3B5638A-C1A0-44C8-A7A5-C0EAE81189DD}" destId="{A09B156A-2AB1-414D-B8F0-A8FF390C907F}" srcOrd="0" destOrd="0" presId="urn:microsoft.com/office/officeart/2005/8/layout/pList2"/>
    <dgm:cxn modelId="{D8E57561-0935-4B0C-ACB7-AF7A81073338}" type="presOf" srcId="{DF7C9EAD-9C97-4968-8655-C68220040D75}" destId="{1FEC2866-C2C4-4304-A23D-CD2E0737BB92}" srcOrd="0" destOrd="0" presId="urn:microsoft.com/office/officeart/2005/8/layout/pList2"/>
    <dgm:cxn modelId="{86812859-C32F-4662-88A0-889C34E80B47}" type="presOf" srcId="{D342D160-367D-46C8-A141-AA860494154A}" destId="{ECE9F7A6-E3D2-4787-AFEA-5F912B6A107C}" srcOrd="0" destOrd="0" presId="urn:microsoft.com/office/officeart/2005/8/layout/pList2"/>
    <dgm:cxn modelId="{22281B83-11AF-4EEB-90AB-63CC8B9CAAFA}" srcId="{DF7C9EAD-9C97-4968-8655-C68220040D75}" destId="{D342D160-367D-46C8-A141-AA860494154A}" srcOrd="1" destOrd="0" parTransId="{622B1242-2587-443C-9772-98406A70C7B9}" sibTransId="{A56B6BCB-3352-4799-B079-6A989F724E39}"/>
    <dgm:cxn modelId="{310A3088-51B8-40CC-9BB0-1E2BA85865DE}" srcId="{DF7C9EAD-9C97-4968-8655-C68220040D75}" destId="{0DC38B9B-D812-421A-89C3-295113EA8C46}" srcOrd="0" destOrd="0" parTransId="{30A18FB8-D0CD-4004-BBEB-53E4EA7F1920}" sibTransId="{459714E9-9C61-44E0-8958-EA65163E356B}"/>
    <dgm:cxn modelId="{0CE6DEA7-D7BF-43C2-BC2F-549C26301CE8}" srcId="{DF7C9EAD-9C97-4968-8655-C68220040D75}" destId="{028AEE08-E743-4CC1-B837-4D5AD417B398}" srcOrd="2" destOrd="0" parTransId="{EBFEE2EA-5E9C-4C3A-BF32-D9F9C8BFE319}" sibTransId="{314928C5-79EE-40B9-96A0-26CEC5C7B895}"/>
    <dgm:cxn modelId="{51C819AA-C7D2-4C1E-9BE6-A0A653E84826}" type="presOf" srcId="{872E0BFB-700A-4406-B66E-96D5D08F9A0C}" destId="{21CC50FF-3277-4D87-95C9-5E348B1F3543}" srcOrd="0" destOrd="0" presId="urn:microsoft.com/office/officeart/2005/8/layout/pList2"/>
    <dgm:cxn modelId="{7218A3AF-422B-47D9-9CE0-30E9CEB59950}" type="presOf" srcId="{0DC38B9B-D812-421A-89C3-295113EA8C46}" destId="{12FFD526-2F3C-4E53-BA68-2660F1AE4D9A}" srcOrd="0" destOrd="0" presId="urn:microsoft.com/office/officeart/2005/8/layout/pList2"/>
    <dgm:cxn modelId="{B6CE4FC7-7FFD-4094-8C54-1A9124926252}" type="presOf" srcId="{314928C5-79EE-40B9-96A0-26CEC5C7B895}" destId="{CEA61758-EB8D-4198-926B-A4D2AA51426E}" srcOrd="0" destOrd="0" presId="urn:microsoft.com/office/officeart/2005/8/layout/pList2"/>
    <dgm:cxn modelId="{399C2FD8-F41E-40CD-8BAC-8BF091830AD4}" type="presOf" srcId="{2BEB479D-47BC-41ED-916C-B97C8CF8E533}" destId="{3C32170E-E8D1-4156-B3BA-B78148F8DD05}" srcOrd="0" destOrd="0" presId="urn:microsoft.com/office/officeart/2005/8/layout/pList2"/>
    <dgm:cxn modelId="{A0D75AF0-98E2-4645-B9AF-E3E0F4F7A18E}" type="presOf" srcId="{459714E9-9C61-44E0-8958-EA65163E356B}" destId="{0D12A0AE-A803-4E81-B799-36DDFFC25383}" srcOrd="0" destOrd="0" presId="urn:microsoft.com/office/officeart/2005/8/layout/pList2"/>
    <dgm:cxn modelId="{5EBD4AF9-0119-4282-BAB8-70A28D313948}" type="presOf" srcId="{A56B6BCB-3352-4799-B079-6A989F724E39}" destId="{79381F7C-9F73-4361-A681-ED4931E1D0E5}" srcOrd="0" destOrd="0" presId="urn:microsoft.com/office/officeart/2005/8/layout/pList2"/>
    <dgm:cxn modelId="{A8BAC6FC-46DD-4D80-99BD-B0833DE66DDE}" srcId="{DF7C9EAD-9C97-4968-8655-C68220040D75}" destId="{B3B5638A-C1A0-44C8-A7A5-C0EAE81189DD}" srcOrd="4" destOrd="0" parTransId="{07BD9723-8EEC-487A-AA06-820B03E4C55A}" sibTransId="{DE1E5BF4-9B76-4E48-954E-328166F007BC}"/>
    <dgm:cxn modelId="{2335DB44-7018-4BB4-ACE1-2FC4953D590B}" type="presParOf" srcId="{1FEC2866-C2C4-4304-A23D-CD2E0737BB92}" destId="{6671DA89-222C-491D-8AB1-1B1E60E3A76C}" srcOrd="0" destOrd="0" presId="urn:microsoft.com/office/officeart/2005/8/layout/pList2"/>
    <dgm:cxn modelId="{47604CA5-CAC2-4DA2-B9C3-A1DCF5D928B0}" type="presParOf" srcId="{1FEC2866-C2C4-4304-A23D-CD2E0737BB92}" destId="{2A99EF6A-BCA7-4D77-8D02-8D22FD801982}" srcOrd="1" destOrd="0" presId="urn:microsoft.com/office/officeart/2005/8/layout/pList2"/>
    <dgm:cxn modelId="{8E975142-15F4-4FE9-9BE4-CF5E1B6FF9FA}" type="presParOf" srcId="{2A99EF6A-BCA7-4D77-8D02-8D22FD801982}" destId="{99EF99B8-938B-4368-9DBD-3253355DFCBE}" srcOrd="0" destOrd="0" presId="urn:microsoft.com/office/officeart/2005/8/layout/pList2"/>
    <dgm:cxn modelId="{BDB2A602-2D86-46A1-A1B4-6FC551B6A8E8}" type="presParOf" srcId="{99EF99B8-938B-4368-9DBD-3253355DFCBE}" destId="{12FFD526-2F3C-4E53-BA68-2660F1AE4D9A}" srcOrd="0" destOrd="0" presId="urn:microsoft.com/office/officeart/2005/8/layout/pList2"/>
    <dgm:cxn modelId="{C028ED91-0E45-49A0-85ED-391486F36EAC}" type="presParOf" srcId="{99EF99B8-938B-4368-9DBD-3253355DFCBE}" destId="{48D3C705-DEAA-4AE3-8153-28E07D292BB8}" srcOrd="1" destOrd="0" presId="urn:microsoft.com/office/officeart/2005/8/layout/pList2"/>
    <dgm:cxn modelId="{E400D942-102F-4FE6-A473-C47408C8C336}" type="presParOf" srcId="{99EF99B8-938B-4368-9DBD-3253355DFCBE}" destId="{B933A7C3-3203-4363-AB16-A60AC247A0D5}" srcOrd="2" destOrd="0" presId="urn:microsoft.com/office/officeart/2005/8/layout/pList2"/>
    <dgm:cxn modelId="{9FB97767-F8E1-4430-9498-0F7532541844}" type="presParOf" srcId="{2A99EF6A-BCA7-4D77-8D02-8D22FD801982}" destId="{0D12A0AE-A803-4E81-B799-36DDFFC25383}" srcOrd="1" destOrd="0" presId="urn:microsoft.com/office/officeart/2005/8/layout/pList2"/>
    <dgm:cxn modelId="{885DC219-13F4-44AF-8CA4-A6A3671E5142}" type="presParOf" srcId="{2A99EF6A-BCA7-4D77-8D02-8D22FD801982}" destId="{FC4F917A-8E0C-4D9E-8D73-AF90F8A5B287}" srcOrd="2" destOrd="0" presId="urn:microsoft.com/office/officeart/2005/8/layout/pList2"/>
    <dgm:cxn modelId="{B56596E5-39B9-4A5B-AE87-7065C414F052}" type="presParOf" srcId="{FC4F917A-8E0C-4D9E-8D73-AF90F8A5B287}" destId="{ECE9F7A6-E3D2-4787-AFEA-5F912B6A107C}" srcOrd="0" destOrd="0" presId="urn:microsoft.com/office/officeart/2005/8/layout/pList2"/>
    <dgm:cxn modelId="{9B5969B0-4FC9-4D9A-94F2-3C52AB587554}" type="presParOf" srcId="{FC4F917A-8E0C-4D9E-8D73-AF90F8A5B287}" destId="{6F3DD56A-92A4-49A5-9829-C28B0E9EB98D}" srcOrd="1" destOrd="0" presId="urn:microsoft.com/office/officeart/2005/8/layout/pList2"/>
    <dgm:cxn modelId="{A18DA6AE-D727-4514-9445-230963F44508}" type="presParOf" srcId="{FC4F917A-8E0C-4D9E-8D73-AF90F8A5B287}" destId="{91A9AE54-AABF-489C-B0D8-FF74A42A590C}" srcOrd="2" destOrd="0" presId="urn:microsoft.com/office/officeart/2005/8/layout/pList2"/>
    <dgm:cxn modelId="{05636787-8AF4-489B-BD21-C19C945AFC49}" type="presParOf" srcId="{2A99EF6A-BCA7-4D77-8D02-8D22FD801982}" destId="{79381F7C-9F73-4361-A681-ED4931E1D0E5}" srcOrd="3" destOrd="0" presId="urn:microsoft.com/office/officeart/2005/8/layout/pList2"/>
    <dgm:cxn modelId="{EBACB0E6-4178-4517-A38D-B2FC72752969}" type="presParOf" srcId="{2A99EF6A-BCA7-4D77-8D02-8D22FD801982}" destId="{0DC79A6B-5A85-4521-B371-C36D92E1FDFE}" srcOrd="4" destOrd="0" presId="urn:microsoft.com/office/officeart/2005/8/layout/pList2"/>
    <dgm:cxn modelId="{6AF5FE31-CCB5-45F3-81C0-8CB83E16DD21}" type="presParOf" srcId="{0DC79A6B-5A85-4521-B371-C36D92E1FDFE}" destId="{4274C60F-0A09-4522-A2E1-A27CAD1AF592}" srcOrd="0" destOrd="0" presId="urn:microsoft.com/office/officeart/2005/8/layout/pList2"/>
    <dgm:cxn modelId="{81FA7013-B1D2-4ECF-91F0-35B6DAE54E5A}" type="presParOf" srcId="{0DC79A6B-5A85-4521-B371-C36D92E1FDFE}" destId="{8D6F5B9C-F196-49B2-8904-AB061DDAF101}" srcOrd="1" destOrd="0" presId="urn:microsoft.com/office/officeart/2005/8/layout/pList2"/>
    <dgm:cxn modelId="{B81EC667-7BE9-4F0F-A421-1AD0CE9B3472}" type="presParOf" srcId="{0DC79A6B-5A85-4521-B371-C36D92E1FDFE}" destId="{6333E988-8271-4CD2-B645-0DEE6C5DA0CC}" srcOrd="2" destOrd="0" presId="urn:microsoft.com/office/officeart/2005/8/layout/pList2"/>
    <dgm:cxn modelId="{E960F377-9723-408F-BD14-0FA5EBEC26EC}" type="presParOf" srcId="{2A99EF6A-BCA7-4D77-8D02-8D22FD801982}" destId="{CEA61758-EB8D-4198-926B-A4D2AA51426E}" srcOrd="5" destOrd="0" presId="urn:microsoft.com/office/officeart/2005/8/layout/pList2"/>
    <dgm:cxn modelId="{5AF22781-CD0B-4257-BE73-47BCD43187CB}" type="presParOf" srcId="{2A99EF6A-BCA7-4D77-8D02-8D22FD801982}" destId="{583211B9-D3EE-4B26-BE6B-97AF915A582D}" srcOrd="6" destOrd="0" presId="urn:microsoft.com/office/officeart/2005/8/layout/pList2"/>
    <dgm:cxn modelId="{969F6DF7-3139-45EB-A78A-61DA5137B5CB}" type="presParOf" srcId="{583211B9-D3EE-4B26-BE6B-97AF915A582D}" destId="{21CC50FF-3277-4D87-95C9-5E348B1F3543}" srcOrd="0" destOrd="0" presId="urn:microsoft.com/office/officeart/2005/8/layout/pList2"/>
    <dgm:cxn modelId="{39A9A49E-39A3-4DAA-90B9-4B097F61AFA3}" type="presParOf" srcId="{583211B9-D3EE-4B26-BE6B-97AF915A582D}" destId="{C982AA54-31D8-4321-921C-F0E6A4CB2BF6}" srcOrd="1" destOrd="0" presId="urn:microsoft.com/office/officeart/2005/8/layout/pList2"/>
    <dgm:cxn modelId="{297E39BA-B949-4582-B1DE-6364C99A0565}" type="presParOf" srcId="{583211B9-D3EE-4B26-BE6B-97AF915A582D}" destId="{9543CDEC-EFF3-4EDD-B59F-D73AEC7EEE31}" srcOrd="2" destOrd="0" presId="urn:microsoft.com/office/officeart/2005/8/layout/pList2"/>
    <dgm:cxn modelId="{8C50E934-EC73-4236-A1BD-A04A89C11DF3}" type="presParOf" srcId="{2A99EF6A-BCA7-4D77-8D02-8D22FD801982}" destId="{3C32170E-E8D1-4156-B3BA-B78148F8DD05}" srcOrd="7" destOrd="0" presId="urn:microsoft.com/office/officeart/2005/8/layout/pList2"/>
    <dgm:cxn modelId="{0719929C-AF2E-42E2-905D-DE1D676A00F6}" type="presParOf" srcId="{2A99EF6A-BCA7-4D77-8D02-8D22FD801982}" destId="{59A0D9A3-2B52-4D95-A9B2-8C776624E3A2}" srcOrd="8" destOrd="0" presId="urn:microsoft.com/office/officeart/2005/8/layout/pList2"/>
    <dgm:cxn modelId="{4F61C9B1-6DC1-4926-9070-E9455109D3DC}" type="presParOf" srcId="{59A0D9A3-2B52-4D95-A9B2-8C776624E3A2}" destId="{A09B156A-2AB1-414D-B8F0-A8FF390C907F}" srcOrd="0" destOrd="0" presId="urn:microsoft.com/office/officeart/2005/8/layout/pList2"/>
    <dgm:cxn modelId="{7FCC0F3E-7754-4711-B1A8-BC501FF0628F}" type="presParOf" srcId="{59A0D9A3-2B52-4D95-A9B2-8C776624E3A2}" destId="{89F9D0FC-2933-42CC-BF3C-4BD5337DB6CF}" srcOrd="1" destOrd="0" presId="urn:microsoft.com/office/officeart/2005/8/layout/pList2"/>
    <dgm:cxn modelId="{3003A3C9-21A9-4539-BEDE-7BD94D9E0745}" type="presParOf" srcId="{59A0D9A3-2B52-4D95-A9B2-8C776624E3A2}" destId="{6598FAB2-B202-4828-BDFB-E7C6BA32130A}" srcOrd="2" destOrd="0" presId="urn:microsoft.com/office/officeart/2005/8/layout/p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671DA89-222C-491D-8AB1-1B1E60E3A76C}">
      <dsp:nvSpPr>
        <dsp:cNvPr id="0" name=""/>
        <dsp:cNvSpPr/>
      </dsp:nvSpPr>
      <dsp:spPr>
        <a:xfrm>
          <a:off x="0" y="224215"/>
          <a:ext cx="10392228" cy="1452024"/>
        </a:xfrm>
        <a:prstGeom prst="roundRect">
          <a:avLst>
            <a:gd name="adj" fmla="val 10000"/>
          </a:avLst>
        </a:prstGeom>
        <a:noFill/>
        <a:ln w="34925" cap="flat" cmpd="sng" algn="in">
          <a:noFill/>
          <a:prstDash val="solid"/>
        </a:ln>
        <a:effectLst/>
      </dsp:spPr>
      <dsp:style>
        <a:lnRef idx="2">
          <a:scrgbClr r="0" g="0" b="0"/>
        </a:lnRef>
        <a:fillRef idx="1">
          <a:scrgbClr r="0" g="0" b="0"/>
        </a:fillRef>
        <a:effectRef idx="0">
          <a:scrgbClr r="0" g="0" b="0"/>
        </a:effectRef>
        <a:fontRef idx="minor"/>
      </dsp:style>
    </dsp:sp>
    <dsp:sp modelId="{B933A7C3-3203-4363-AB16-A60AC247A0D5}">
      <dsp:nvSpPr>
        <dsp:cNvPr id="0" name=""/>
        <dsp:cNvSpPr/>
      </dsp:nvSpPr>
      <dsp:spPr>
        <a:xfrm>
          <a:off x="315105" y="167793"/>
          <a:ext cx="1807780" cy="1393667"/>
        </a:xfrm>
        <a:prstGeom prst="roundRect">
          <a:avLst>
            <a:gd name="adj" fmla="val 10000"/>
          </a:avLst>
        </a:prstGeom>
        <a:solidFill>
          <a:srgbClr val="66CCFF"/>
        </a:solidFill>
        <a:ln w="34925" cap="flat" cmpd="sng" algn="in">
          <a:noFill/>
          <a:prstDash val="solid"/>
        </a:ln>
        <a:effectLst/>
      </dsp:spPr>
      <dsp:style>
        <a:lnRef idx="2">
          <a:scrgbClr r="0" g="0" b="0"/>
        </a:lnRef>
        <a:fillRef idx="1">
          <a:scrgbClr r="0" g="0" b="0"/>
        </a:fillRef>
        <a:effectRef idx="0">
          <a:scrgbClr r="0" g="0" b="0"/>
        </a:effectRef>
        <a:fontRef idx="minor"/>
      </dsp:style>
    </dsp:sp>
    <dsp:sp modelId="{12FFD526-2F3C-4E53-BA68-2660F1AE4D9A}">
      <dsp:nvSpPr>
        <dsp:cNvPr id="0" name=""/>
        <dsp:cNvSpPr/>
      </dsp:nvSpPr>
      <dsp:spPr>
        <a:xfrm rot="10800000">
          <a:off x="315105" y="1643655"/>
          <a:ext cx="1807780" cy="2665180"/>
        </a:xfrm>
        <a:prstGeom prst="round2SameRect">
          <a:avLst>
            <a:gd name="adj1" fmla="val 10500"/>
            <a:gd name="adj2" fmla="val 0"/>
          </a:avLst>
        </a:prstGeom>
        <a:solidFill>
          <a:srgbClr val="66CCFF"/>
        </a:solidFill>
        <a:ln w="34925" cap="flat" cmpd="sng" algn="in">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62280" tIns="462280" rIns="462280" bIns="462280" numCol="1" spcCol="1270" anchor="t" anchorCtr="0">
          <a:noAutofit/>
        </a:bodyPr>
        <a:lstStyle/>
        <a:p>
          <a:pPr marL="0" lvl="0" indent="0" algn="ctr" defTabSz="2889250">
            <a:lnSpc>
              <a:spcPct val="90000"/>
            </a:lnSpc>
            <a:spcBef>
              <a:spcPct val="0"/>
            </a:spcBef>
            <a:spcAft>
              <a:spcPct val="35000"/>
            </a:spcAft>
            <a:buNone/>
          </a:pPr>
          <a:r>
            <a:rPr lang="en-US" sz="6500" kern="1200" dirty="0"/>
            <a:t> </a:t>
          </a:r>
        </a:p>
      </dsp:txBody>
      <dsp:txXfrm rot="10800000">
        <a:off x="370700" y="1643655"/>
        <a:ext cx="1696590" cy="2609585"/>
      </dsp:txXfrm>
    </dsp:sp>
    <dsp:sp modelId="{91A9AE54-AABF-489C-B0D8-FF74A42A590C}">
      <dsp:nvSpPr>
        <dsp:cNvPr id="0" name=""/>
        <dsp:cNvSpPr/>
      </dsp:nvSpPr>
      <dsp:spPr>
        <a:xfrm>
          <a:off x="2303664" y="167793"/>
          <a:ext cx="1807780" cy="1393667"/>
        </a:xfrm>
        <a:prstGeom prst="roundRect">
          <a:avLst>
            <a:gd name="adj" fmla="val 10000"/>
          </a:avLst>
        </a:prstGeom>
        <a:solidFill>
          <a:srgbClr val="FFB718"/>
        </a:solidFill>
        <a:ln w="34925" cap="flat" cmpd="sng" algn="in">
          <a:noFill/>
          <a:prstDash val="solid"/>
        </a:ln>
        <a:effectLst/>
      </dsp:spPr>
      <dsp:style>
        <a:lnRef idx="2">
          <a:scrgbClr r="0" g="0" b="0"/>
        </a:lnRef>
        <a:fillRef idx="1">
          <a:scrgbClr r="0" g="0" b="0"/>
        </a:fillRef>
        <a:effectRef idx="0">
          <a:scrgbClr r="0" g="0" b="0"/>
        </a:effectRef>
        <a:fontRef idx="minor"/>
      </dsp:style>
    </dsp:sp>
    <dsp:sp modelId="{ECE9F7A6-E3D2-4787-AFEA-5F912B6A107C}">
      <dsp:nvSpPr>
        <dsp:cNvPr id="0" name=""/>
        <dsp:cNvSpPr/>
      </dsp:nvSpPr>
      <dsp:spPr>
        <a:xfrm rot="10800000">
          <a:off x="2303664" y="1643655"/>
          <a:ext cx="1807780" cy="2665180"/>
        </a:xfrm>
        <a:prstGeom prst="round2SameRect">
          <a:avLst>
            <a:gd name="adj1" fmla="val 10500"/>
            <a:gd name="adj2" fmla="val 0"/>
          </a:avLst>
        </a:prstGeom>
        <a:solidFill>
          <a:srgbClr val="FFB718"/>
        </a:solidFill>
        <a:ln w="34925" cap="flat" cmpd="sng" algn="in">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62280" tIns="462280" rIns="462280" bIns="462280" numCol="1" spcCol="1270" anchor="t" anchorCtr="0">
          <a:noAutofit/>
        </a:bodyPr>
        <a:lstStyle/>
        <a:p>
          <a:pPr marL="0" lvl="0" indent="0" algn="ctr" defTabSz="2889250">
            <a:lnSpc>
              <a:spcPct val="90000"/>
            </a:lnSpc>
            <a:spcBef>
              <a:spcPct val="0"/>
            </a:spcBef>
            <a:spcAft>
              <a:spcPct val="35000"/>
            </a:spcAft>
            <a:buNone/>
          </a:pPr>
          <a:r>
            <a:rPr lang="en-US" sz="6500" kern="1200" dirty="0"/>
            <a:t> </a:t>
          </a:r>
        </a:p>
      </dsp:txBody>
      <dsp:txXfrm rot="10800000">
        <a:off x="2359259" y="1643655"/>
        <a:ext cx="1696590" cy="2609585"/>
      </dsp:txXfrm>
    </dsp:sp>
    <dsp:sp modelId="{6333E988-8271-4CD2-B645-0DEE6C5DA0CC}">
      <dsp:nvSpPr>
        <dsp:cNvPr id="0" name=""/>
        <dsp:cNvSpPr/>
      </dsp:nvSpPr>
      <dsp:spPr>
        <a:xfrm>
          <a:off x="4292223" y="167793"/>
          <a:ext cx="1807780" cy="1393667"/>
        </a:xfrm>
        <a:prstGeom prst="roundRect">
          <a:avLst>
            <a:gd name="adj" fmla="val 10000"/>
          </a:avLst>
        </a:prstGeom>
        <a:solidFill>
          <a:srgbClr val="FF6600"/>
        </a:solidFill>
        <a:ln w="34925" cap="flat" cmpd="sng" algn="in">
          <a:noFill/>
          <a:prstDash val="solid"/>
        </a:ln>
        <a:effectLst/>
      </dsp:spPr>
      <dsp:style>
        <a:lnRef idx="2">
          <a:scrgbClr r="0" g="0" b="0"/>
        </a:lnRef>
        <a:fillRef idx="1">
          <a:scrgbClr r="0" g="0" b="0"/>
        </a:fillRef>
        <a:effectRef idx="0">
          <a:scrgbClr r="0" g="0" b="0"/>
        </a:effectRef>
        <a:fontRef idx="minor"/>
      </dsp:style>
    </dsp:sp>
    <dsp:sp modelId="{4274C60F-0A09-4522-A2E1-A27CAD1AF592}">
      <dsp:nvSpPr>
        <dsp:cNvPr id="0" name=""/>
        <dsp:cNvSpPr/>
      </dsp:nvSpPr>
      <dsp:spPr>
        <a:xfrm rot="10800000">
          <a:off x="4292223" y="1643655"/>
          <a:ext cx="1807780" cy="2665180"/>
        </a:xfrm>
        <a:prstGeom prst="round2SameRect">
          <a:avLst>
            <a:gd name="adj1" fmla="val 10500"/>
            <a:gd name="adj2" fmla="val 0"/>
          </a:avLst>
        </a:prstGeom>
        <a:solidFill>
          <a:srgbClr val="FF6600"/>
        </a:solidFill>
        <a:ln w="34925" cap="flat" cmpd="sng" algn="in">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62280" tIns="462280" rIns="462280" bIns="462280" numCol="1" spcCol="1270" anchor="t" anchorCtr="0">
          <a:noAutofit/>
        </a:bodyPr>
        <a:lstStyle/>
        <a:p>
          <a:pPr marL="0" lvl="0" indent="0" algn="ctr" defTabSz="2889250">
            <a:lnSpc>
              <a:spcPct val="90000"/>
            </a:lnSpc>
            <a:spcBef>
              <a:spcPct val="0"/>
            </a:spcBef>
            <a:spcAft>
              <a:spcPct val="35000"/>
            </a:spcAft>
            <a:buNone/>
          </a:pPr>
          <a:r>
            <a:rPr lang="en-US" sz="6500" kern="1200" dirty="0"/>
            <a:t> </a:t>
          </a:r>
        </a:p>
      </dsp:txBody>
      <dsp:txXfrm rot="10800000">
        <a:off x="4347818" y="1643655"/>
        <a:ext cx="1696590" cy="2609585"/>
      </dsp:txXfrm>
    </dsp:sp>
    <dsp:sp modelId="{9543CDEC-EFF3-4EDD-B59F-D73AEC7EEE31}">
      <dsp:nvSpPr>
        <dsp:cNvPr id="0" name=""/>
        <dsp:cNvSpPr/>
      </dsp:nvSpPr>
      <dsp:spPr>
        <a:xfrm>
          <a:off x="6280782" y="167793"/>
          <a:ext cx="1807780" cy="1393667"/>
        </a:xfrm>
        <a:prstGeom prst="roundRect">
          <a:avLst>
            <a:gd name="adj" fmla="val 10000"/>
          </a:avLst>
        </a:prstGeom>
        <a:solidFill>
          <a:schemeClr val="bg1">
            <a:lumMod val="85000"/>
          </a:schemeClr>
        </a:solidFill>
        <a:ln w="34925" cap="flat" cmpd="sng" algn="in">
          <a:noFill/>
          <a:prstDash val="solid"/>
        </a:ln>
        <a:effectLst/>
      </dsp:spPr>
      <dsp:style>
        <a:lnRef idx="2">
          <a:scrgbClr r="0" g="0" b="0"/>
        </a:lnRef>
        <a:fillRef idx="1">
          <a:scrgbClr r="0" g="0" b="0"/>
        </a:fillRef>
        <a:effectRef idx="0">
          <a:scrgbClr r="0" g="0" b="0"/>
        </a:effectRef>
        <a:fontRef idx="minor"/>
      </dsp:style>
    </dsp:sp>
    <dsp:sp modelId="{21CC50FF-3277-4D87-95C9-5E348B1F3543}">
      <dsp:nvSpPr>
        <dsp:cNvPr id="0" name=""/>
        <dsp:cNvSpPr/>
      </dsp:nvSpPr>
      <dsp:spPr>
        <a:xfrm rot="10800000">
          <a:off x="6280782" y="1643655"/>
          <a:ext cx="1807780" cy="2665180"/>
        </a:xfrm>
        <a:prstGeom prst="round2SameRect">
          <a:avLst>
            <a:gd name="adj1" fmla="val 10500"/>
            <a:gd name="adj2" fmla="val 0"/>
          </a:avLst>
        </a:prstGeom>
        <a:solidFill>
          <a:schemeClr val="bg1">
            <a:lumMod val="85000"/>
          </a:schemeClr>
        </a:solidFill>
        <a:ln w="34925" cap="flat" cmpd="sng" algn="in">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62280" tIns="462280" rIns="462280" bIns="462280" numCol="1" spcCol="1270" anchor="t" anchorCtr="0">
          <a:noAutofit/>
        </a:bodyPr>
        <a:lstStyle/>
        <a:p>
          <a:pPr marL="0" lvl="0" indent="0" algn="ctr" defTabSz="2889250">
            <a:lnSpc>
              <a:spcPct val="90000"/>
            </a:lnSpc>
            <a:spcBef>
              <a:spcPct val="0"/>
            </a:spcBef>
            <a:spcAft>
              <a:spcPct val="35000"/>
            </a:spcAft>
            <a:buNone/>
          </a:pPr>
          <a:endParaRPr lang="en-US" sz="6500" kern="1200" dirty="0"/>
        </a:p>
      </dsp:txBody>
      <dsp:txXfrm rot="10800000">
        <a:off x="6336377" y="1643655"/>
        <a:ext cx="1696590" cy="2609585"/>
      </dsp:txXfrm>
    </dsp:sp>
    <dsp:sp modelId="{6598FAB2-B202-4828-BDFB-E7C6BA32130A}">
      <dsp:nvSpPr>
        <dsp:cNvPr id="0" name=""/>
        <dsp:cNvSpPr/>
      </dsp:nvSpPr>
      <dsp:spPr>
        <a:xfrm>
          <a:off x="8269341" y="167793"/>
          <a:ext cx="1807780" cy="1393667"/>
        </a:xfrm>
        <a:prstGeom prst="roundRect">
          <a:avLst>
            <a:gd name="adj" fmla="val 10000"/>
          </a:avLst>
        </a:prstGeom>
        <a:solidFill>
          <a:srgbClr val="92D050"/>
        </a:solidFill>
        <a:ln w="34925" cap="flat" cmpd="sng" algn="in">
          <a:noFill/>
          <a:prstDash val="solid"/>
        </a:ln>
        <a:effectLst/>
      </dsp:spPr>
      <dsp:style>
        <a:lnRef idx="2">
          <a:scrgbClr r="0" g="0" b="0"/>
        </a:lnRef>
        <a:fillRef idx="1">
          <a:scrgbClr r="0" g="0" b="0"/>
        </a:fillRef>
        <a:effectRef idx="0">
          <a:scrgbClr r="0" g="0" b="0"/>
        </a:effectRef>
        <a:fontRef idx="minor"/>
      </dsp:style>
    </dsp:sp>
    <dsp:sp modelId="{A09B156A-2AB1-414D-B8F0-A8FF390C907F}">
      <dsp:nvSpPr>
        <dsp:cNvPr id="0" name=""/>
        <dsp:cNvSpPr/>
      </dsp:nvSpPr>
      <dsp:spPr>
        <a:xfrm rot="10800000">
          <a:off x="8269341" y="1643655"/>
          <a:ext cx="1807780" cy="2665180"/>
        </a:xfrm>
        <a:prstGeom prst="round2SameRect">
          <a:avLst>
            <a:gd name="adj1" fmla="val 10500"/>
            <a:gd name="adj2" fmla="val 0"/>
          </a:avLst>
        </a:prstGeom>
        <a:solidFill>
          <a:srgbClr val="92D050"/>
        </a:solidFill>
        <a:ln w="34925" cap="flat" cmpd="sng" algn="in">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62280" tIns="462280" rIns="462280" bIns="462280" numCol="1" spcCol="1270" anchor="t" anchorCtr="0">
          <a:noAutofit/>
        </a:bodyPr>
        <a:lstStyle/>
        <a:p>
          <a:pPr marL="0" lvl="0" indent="0" algn="ctr" defTabSz="2889250">
            <a:lnSpc>
              <a:spcPct val="90000"/>
            </a:lnSpc>
            <a:spcBef>
              <a:spcPct val="0"/>
            </a:spcBef>
            <a:spcAft>
              <a:spcPct val="35000"/>
            </a:spcAft>
            <a:buNone/>
          </a:pPr>
          <a:endParaRPr lang="en-US" sz="6500" kern="1200" dirty="0"/>
        </a:p>
      </dsp:txBody>
      <dsp:txXfrm rot="10800000">
        <a:off x="8324936" y="1643655"/>
        <a:ext cx="1696590" cy="2609585"/>
      </dsp:txXfrm>
    </dsp:sp>
  </dsp:spTree>
</dsp:drawing>
</file>

<file path=ppt/diagrams/layout1.xml><?xml version="1.0" encoding="utf-8"?>
<dgm:layoutDef xmlns:dgm="http://schemas.openxmlformats.org/drawingml/2006/diagram" xmlns:a="http://schemas.openxmlformats.org/drawingml/2006/main" uniqueId="urn:microsoft.com/office/officeart/2005/8/layout/pList2">
  <dgm:title val=""/>
  <dgm:desc val=""/>
  <dgm:catLst>
    <dgm:cat type="list" pri="11000"/>
    <dgm:cat type="picture" pri="24000"/>
    <dgm:cat type="pictureconvert" pri="24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alg type="composite"/>
    <dgm:shape xmlns:r="http://schemas.openxmlformats.org/officeDocument/2006/relationships" r:blip="">
      <dgm:adjLst/>
    </dgm:shape>
    <dgm:presOf/>
    <dgm:constrLst>
      <dgm:constr type="w" for="ch" forName="bkgdShp" refType="w"/>
      <dgm:constr type="h" for="ch" forName="bkgdShp" refType="h" fact="0.45"/>
      <dgm:constr type="t" for="ch" forName="bkgdShp"/>
      <dgm:constr type="w" for="ch" forName="linComp" refType="w" fact="0.94"/>
      <dgm:constr type="h" for="ch" forName="linComp" refType="h"/>
      <dgm:constr type="ctrX" for="ch" forName="linComp" refType="w" fact="0.5"/>
    </dgm:constrLst>
    <dgm:ruleLst/>
    <dgm:choose name="Name1">
      <dgm:if name="Name2" axis="ch" ptType="node" func="cnt" op="gte" val="1">
        <dgm:layoutNode name="bkgdShp" styleLbl="alignAccFollowNode1">
          <dgm:alg type="sp"/>
          <dgm:shape xmlns:r="http://schemas.openxmlformats.org/officeDocument/2006/relationships" type="roundRect" r:blip="">
            <dgm:adjLst>
              <dgm:adj idx="1" val="0.1"/>
            </dgm:adjLst>
          </dgm:shape>
          <dgm:presOf/>
          <dgm:constrLst/>
          <dgm:ruleLst/>
        </dgm:layoutNode>
        <dgm:layoutNode name="linComp">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ptType="sibTrans" refType="w" refFor="ch" refForName="compNode" fact="0.1"/>
            <dgm:constr type="h" for="ch" ptType="sibTrans" op="equ"/>
            <dgm:constr type="h" for="ch" forName="compNode" op="equ"/>
            <dgm:constr type="primFontSz" for="des" forName="node" op="equ"/>
          </dgm:constrLst>
          <dgm:ruleLst/>
          <dgm:forEach name="nodesForEach" axis="ch" ptType="node">
            <dgm:layoutNode name="compNode">
              <dgm:alg type="composite"/>
              <dgm:shape xmlns:r="http://schemas.openxmlformats.org/officeDocument/2006/relationships" r:blip="">
                <dgm:adjLst/>
              </dgm:shape>
              <dgm:presOf/>
              <dgm:constrLst>
                <dgm:constr type="w" for="ch" forName="node" refType="w"/>
                <dgm:constr type="h" for="ch" forName="node" refType="h" fact="0.55"/>
                <dgm:constr type="b" for="ch" forName="node" refType="h"/>
                <dgm:constr type="w" for="ch" forName="invisiNode" refType="w" fact="0.75"/>
                <dgm:constr type="h" for="ch" forName="invisiNode" refType="h" fact="0.06"/>
                <dgm:constr type="t" for="ch" forName="invisiNode"/>
                <dgm:constr type="w" for="ch" forName="imagNode" refType="w"/>
                <dgm:constr type="h" for="ch" forName="imagNode" refType="h" fact="0.33"/>
                <dgm:constr type="ctrX" for="ch" forName="imagNode" refType="w" fact="0.5"/>
                <dgm:constr type="t" for="ch" forName="imagNode" refType="h" fact="0.06"/>
              </dgm:constrLst>
              <dgm:ruleLst/>
              <dgm:layoutNode name="node" styleLbl="node1">
                <dgm:varLst>
                  <dgm:bulletEnabled val="1"/>
                </dgm:varLst>
                <dgm:alg type="tx">
                  <dgm:param type="txAnchorVert" val="t"/>
                </dgm:alg>
                <dgm:shape xmlns:r="http://schemas.openxmlformats.org/officeDocument/2006/relationships" rot="180" type="round2SameRect" r:blip="">
                  <dgm:adjLst>
                    <dgm:adj idx="1" val="0.105"/>
                  </dgm:adjLst>
                </dgm:shape>
                <dgm:presOf axis="desOrSelf" ptType="node"/>
                <dgm:constrLst>
                  <dgm:constr type="primFontSz" val="65"/>
                </dgm:constrLst>
                <dgm:ruleLst>
                  <dgm:rule type="primFontSz" val="5" fact="NaN" max="NaN"/>
                </dgm:ruleLst>
              </dgm:layoutNode>
              <dgm:layoutNode name="invisiNode">
                <dgm:alg type="sp"/>
                <dgm:shape xmlns:r="http://schemas.openxmlformats.org/officeDocument/2006/relationships" type="roundRect" r:blip="" hideGeom="1">
                  <dgm:adjLst>
                    <dgm:adj idx="1" val="0.1"/>
                  </dgm:adjLst>
                </dgm:shape>
                <dgm:presOf/>
                <dgm:constrLst/>
                <dgm:ruleLst/>
              </dgm:layoutNode>
              <dgm:layoutNode name="imagNode" styleLbl="fgImgPlace1">
                <dgm:alg type="sp"/>
                <dgm:shape xmlns:r="http://schemas.openxmlformats.org/officeDocument/2006/relationships" type="roundRect" r:blip="" zOrderOff="-2" blipPhldr="1">
                  <dgm:adjLst>
                    <dgm:adj idx="1" val="0.1"/>
                  </dgm:adjLst>
                </dgm:shape>
                <dgm:presOf/>
                <dgm:constrLst/>
                <dgm:ruleLst/>
              </dgm:layoutNode>
            </dgm:layoutNode>
            <dgm:forEach name="sibTransForEach"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if>
      <dgm:else name="Name6"/>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4FAA27BF-40D8-4284-BF34-666116CC5DEF}" type="datetimeFigureOut">
              <a:rPr lang="en-US" smtClean="0"/>
              <a:t>5/24/2023</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29BE39A7-69A0-4264-B749-9BD50310F95D}" type="slidenum">
              <a:rPr lang="en-US" smtClean="0"/>
              <a:t>‹#›</a:t>
            </a:fld>
            <a:endParaRPr lang="en-US"/>
          </a:p>
        </p:txBody>
      </p:sp>
    </p:spTree>
    <p:extLst>
      <p:ext uri="{BB962C8B-B14F-4D97-AF65-F5344CB8AC3E}">
        <p14:creationId xmlns:p14="http://schemas.microsoft.com/office/powerpoint/2010/main" val="306949773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4838A77-7129-4B62-B3F2-8273FC3E7FCA}" type="datetimeFigureOut">
              <a:rPr lang="en-US" smtClean="0"/>
              <a:t>5/24/2023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40F4897-6078-4538-85D1-77B3AFD6576E}" type="slidenum">
              <a:rPr lang="en-US" smtClean="0"/>
              <a:t>‹#›</a:t>
            </a:fld>
            <a:endParaRPr lang="en-US"/>
          </a:p>
        </p:txBody>
      </p:sp>
    </p:spTree>
    <p:extLst>
      <p:ext uri="{BB962C8B-B14F-4D97-AF65-F5344CB8AC3E}">
        <p14:creationId xmlns:p14="http://schemas.microsoft.com/office/powerpoint/2010/main" val="280152065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40F4897-6078-4538-85D1-77B3AFD6576E}" type="slidenum">
              <a:rPr lang="en-US" smtClean="0"/>
              <a:t>2</a:t>
            </a:fld>
            <a:endParaRPr lang="en-US"/>
          </a:p>
        </p:txBody>
      </p:sp>
    </p:spTree>
    <p:extLst>
      <p:ext uri="{BB962C8B-B14F-4D97-AF65-F5344CB8AC3E}">
        <p14:creationId xmlns:p14="http://schemas.microsoft.com/office/powerpoint/2010/main" val="238087741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40F4897-6078-4538-85D1-77B3AFD6576E}" type="slidenum">
              <a:rPr lang="en-US" smtClean="0"/>
              <a:t>23</a:t>
            </a:fld>
            <a:endParaRPr lang="en-US"/>
          </a:p>
        </p:txBody>
      </p:sp>
    </p:spTree>
    <p:extLst>
      <p:ext uri="{BB962C8B-B14F-4D97-AF65-F5344CB8AC3E}">
        <p14:creationId xmlns:p14="http://schemas.microsoft.com/office/powerpoint/2010/main" val="157384049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40F4897-6078-4538-85D1-77B3AFD6576E}" type="slidenum">
              <a:rPr lang="en-US" smtClean="0"/>
              <a:t>24</a:t>
            </a:fld>
            <a:endParaRPr lang="en-US"/>
          </a:p>
        </p:txBody>
      </p:sp>
    </p:spTree>
    <p:extLst>
      <p:ext uri="{BB962C8B-B14F-4D97-AF65-F5344CB8AC3E}">
        <p14:creationId xmlns:p14="http://schemas.microsoft.com/office/powerpoint/2010/main" val="303539297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defTabSz="931774" fontAlgn="base">
              <a:spcBef>
                <a:spcPct val="0"/>
              </a:spcBef>
              <a:spcAft>
                <a:spcPct val="0"/>
              </a:spcAft>
              <a:defRPr/>
            </a:pPr>
            <a:fld id="{9F882943-4E5B-5347-9239-EAE21559976D}" type="slidenum">
              <a:rPr lang="en-US" altLang="en-US">
                <a:solidFill>
                  <a:prstClr val="black"/>
                </a:solidFill>
                <a:latin typeface="Calibri" panose="020F0502020204030204" pitchFamily="34" charset="0"/>
              </a:rPr>
              <a:pPr defTabSz="931774" fontAlgn="base">
                <a:spcBef>
                  <a:spcPct val="0"/>
                </a:spcBef>
                <a:spcAft>
                  <a:spcPct val="0"/>
                </a:spcAft>
                <a:defRPr/>
              </a:pPr>
              <a:t>31</a:t>
            </a:fld>
            <a:endParaRPr lang="en-US" altLang="en-US">
              <a:solidFill>
                <a:prstClr val="black"/>
              </a:solidFill>
              <a:latin typeface="Calibri" panose="020F0502020204030204" pitchFamily="34" charset="0"/>
            </a:endParaRPr>
          </a:p>
        </p:txBody>
      </p:sp>
    </p:spTree>
    <p:extLst>
      <p:ext uri="{BB962C8B-B14F-4D97-AF65-F5344CB8AC3E}">
        <p14:creationId xmlns:p14="http://schemas.microsoft.com/office/powerpoint/2010/main" val="276130653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40F4897-6078-4538-85D1-77B3AFD6576E}" type="slidenum">
              <a:rPr lang="en-US" smtClean="0"/>
              <a:t>32</a:t>
            </a:fld>
            <a:endParaRPr lang="en-US"/>
          </a:p>
        </p:txBody>
      </p:sp>
    </p:spTree>
    <p:extLst>
      <p:ext uri="{BB962C8B-B14F-4D97-AF65-F5344CB8AC3E}">
        <p14:creationId xmlns:p14="http://schemas.microsoft.com/office/powerpoint/2010/main" val="797321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40F4897-6078-4538-85D1-77B3AFD6576E}" type="slidenum">
              <a:rPr lang="en-US" smtClean="0"/>
              <a:t>33</a:t>
            </a:fld>
            <a:endParaRPr lang="en-US"/>
          </a:p>
        </p:txBody>
      </p:sp>
    </p:spTree>
    <p:extLst>
      <p:ext uri="{BB962C8B-B14F-4D97-AF65-F5344CB8AC3E}">
        <p14:creationId xmlns:p14="http://schemas.microsoft.com/office/powerpoint/2010/main" val="124185740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1EF7CAE-FCB6-41C1-AF80-2469D955A045}"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41</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86843386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31B5F83-8112-46FB-97A2-D0AF9A589CA9}" type="slidenum">
              <a:rPr lang="en-US" smtClean="0"/>
              <a:t>42</a:t>
            </a:fld>
            <a:endParaRPr lang="en-US" dirty="0"/>
          </a:p>
        </p:txBody>
      </p:sp>
    </p:spTree>
    <p:extLst>
      <p:ext uri="{BB962C8B-B14F-4D97-AF65-F5344CB8AC3E}">
        <p14:creationId xmlns:p14="http://schemas.microsoft.com/office/powerpoint/2010/main" val="90074840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40F4897-6078-4538-85D1-77B3AFD6576E}" type="slidenum">
              <a:rPr lang="en-US" smtClean="0"/>
              <a:t>43</a:t>
            </a:fld>
            <a:endParaRPr lang="en-US"/>
          </a:p>
        </p:txBody>
      </p:sp>
    </p:spTree>
    <p:extLst>
      <p:ext uri="{BB962C8B-B14F-4D97-AF65-F5344CB8AC3E}">
        <p14:creationId xmlns:p14="http://schemas.microsoft.com/office/powerpoint/2010/main" val="187370851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40F4897-6078-4538-85D1-77B3AFD6576E}" type="slidenum">
              <a:rPr lang="en-US" smtClean="0"/>
              <a:t>44</a:t>
            </a:fld>
            <a:endParaRPr lang="en-US"/>
          </a:p>
        </p:txBody>
      </p:sp>
    </p:spTree>
    <p:extLst>
      <p:ext uri="{BB962C8B-B14F-4D97-AF65-F5344CB8AC3E}">
        <p14:creationId xmlns:p14="http://schemas.microsoft.com/office/powerpoint/2010/main" val="34312687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40F4897-6078-4538-85D1-77B3AFD6576E}" type="slidenum">
              <a:rPr lang="en-US" smtClean="0"/>
              <a:t>45</a:t>
            </a:fld>
            <a:endParaRPr lang="en-US"/>
          </a:p>
        </p:txBody>
      </p:sp>
    </p:spTree>
    <p:extLst>
      <p:ext uri="{BB962C8B-B14F-4D97-AF65-F5344CB8AC3E}">
        <p14:creationId xmlns:p14="http://schemas.microsoft.com/office/powerpoint/2010/main" val="426490663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31B5F83-8112-46FB-97A2-D0AF9A589CA9}" type="slidenum">
              <a:rPr lang="en-US" smtClean="0"/>
              <a:t>3</a:t>
            </a:fld>
            <a:endParaRPr lang="en-US" dirty="0"/>
          </a:p>
        </p:txBody>
      </p:sp>
    </p:spTree>
    <p:extLst>
      <p:ext uri="{BB962C8B-B14F-4D97-AF65-F5344CB8AC3E}">
        <p14:creationId xmlns:p14="http://schemas.microsoft.com/office/powerpoint/2010/main" val="250064381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40F4897-6078-4538-85D1-77B3AFD6576E}" type="slidenum">
              <a:rPr lang="en-US" smtClean="0"/>
              <a:t>46</a:t>
            </a:fld>
            <a:endParaRPr lang="en-US"/>
          </a:p>
        </p:txBody>
      </p:sp>
    </p:spTree>
    <p:extLst>
      <p:ext uri="{BB962C8B-B14F-4D97-AF65-F5344CB8AC3E}">
        <p14:creationId xmlns:p14="http://schemas.microsoft.com/office/powerpoint/2010/main" val="162794996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1EF7CAE-FCB6-41C1-AF80-2469D955A045}" type="slidenum">
              <a:rPr lang="en-US" smtClean="0"/>
              <a:t>16</a:t>
            </a:fld>
            <a:endParaRPr lang="en-US"/>
          </a:p>
        </p:txBody>
      </p:sp>
    </p:spTree>
    <p:extLst>
      <p:ext uri="{BB962C8B-B14F-4D97-AF65-F5344CB8AC3E}">
        <p14:creationId xmlns:p14="http://schemas.microsoft.com/office/powerpoint/2010/main" val="323397325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31B5F83-8112-46FB-97A2-D0AF9A589CA9}" type="slidenum">
              <a:rPr lang="en-US" smtClean="0"/>
              <a:t>17</a:t>
            </a:fld>
            <a:endParaRPr lang="en-US" dirty="0"/>
          </a:p>
        </p:txBody>
      </p:sp>
    </p:spTree>
    <p:extLst>
      <p:ext uri="{BB962C8B-B14F-4D97-AF65-F5344CB8AC3E}">
        <p14:creationId xmlns:p14="http://schemas.microsoft.com/office/powerpoint/2010/main" val="215045371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31B5F83-8112-46FB-97A2-D0AF9A589CA9}"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18</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0782243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40F4897-6078-4538-85D1-77B3AFD6576E}" type="slidenum">
              <a:rPr lang="en-US" smtClean="0"/>
              <a:t>19</a:t>
            </a:fld>
            <a:endParaRPr lang="en-US"/>
          </a:p>
        </p:txBody>
      </p:sp>
    </p:spTree>
    <p:extLst>
      <p:ext uri="{BB962C8B-B14F-4D97-AF65-F5344CB8AC3E}">
        <p14:creationId xmlns:p14="http://schemas.microsoft.com/office/powerpoint/2010/main" val="118745140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1EF7CAE-FCB6-41C1-AF80-2469D955A045}" type="slidenum">
              <a:rPr lang="en-US" smtClean="0"/>
              <a:t>20</a:t>
            </a:fld>
            <a:endParaRPr lang="en-US"/>
          </a:p>
        </p:txBody>
      </p:sp>
    </p:spTree>
    <p:extLst>
      <p:ext uri="{BB962C8B-B14F-4D97-AF65-F5344CB8AC3E}">
        <p14:creationId xmlns:p14="http://schemas.microsoft.com/office/powerpoint/2010/main" val="221790079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40F4897-6078-4538-85D1-77B3AFD6576E}" type="slidenum">
              <a:rPr lang="en-US" smtClean="0"/>
              <a:t>21</a:t>
            </a:fld>
            <a:endParaRPr lang="en-US"/>
          </a:p>
        </p:txBody>
      </p:sp>
    </p:spTree>
    <p:extLst>
      <p:ext uri="{BB962C8B-B14F-4D97-AF65-F5344CB8AC3E}">
        <p14:creationId xmlns:p14="http://schemas.microsoft.com/office/powerpoint/2010/main" val="349638748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40F4897-6078-4538-85D1-77B3AFD6576E}" type="slidenum">
              <a:rPr lang="en-US" smtClean="0"/>
              <a:t>22</a:t>
            </a:fld>
            <a:endParaRPr lang="en-US"/>
          </a:p>
        </p:txBody>
      </p:sp>
    </p:spTree>
    <p:extLst>
      <p:ext uri="{BB962C8B-B14F-4D97-AF65-F5344CB8AC3E}">
        <p14:creationId xmlns:p14="http://schemas.microsoft.com/office/powerpoint/2010/main" val="173330301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diagramLayout" Target="../diagrams/layout1.xml"/><Relationship Id="rId7" Type="http://schemas.openxmlformats.org/officeDocument/2006/relationships/image" Target="../media/image4.png"/><Relationship Id="rId12" Type="http://schemas.openxmlformats.org/officeDocument/2006/relationships/image" Target="../media/image3.png"/><Relationship Id="rId2" Type="http://schemas.openxmlformats.org/officeDocument/2006/relationships/diagramData" Target="../diagrams/data1.xml"/><Relationship Id="rId1" Type="http://schemas.openxmlformats.org/officeDocument/2006/relationships/slideMaster" Target="../slideMasters/slideMaster1.xml"/><Relationship Id="rId6" Type="http://schemas.microsoft.com/office/2007/relationships/diagramDrawing" Target="../diagrams/drawing1.xml"/><Relationship Id="rId11" Type="http://schemas.openxmlformats.org/officeDocument/2006/relationships/image" Target="../media/image8.png"/><Relationship Id="rId5" Type="http://schemas.openxmlformats.org/officeDocument/2006/relationships/diagramColors" Target="../diagrams/colors1.xml"/><Relationship Id="rId10" Type="http://schemas.openxmlformats.org/officeDocument/2006/relationships/image" Target="../media/image7.png"/><Relationship Id="rId4" Type="http://schemas.openxmlformats.org/officeDocument/2006/relationships/diagramQuickStyle" Target="../diagrams/quickStyle1.xml"/><Relationship Id="rId9" Type="http://schemas.openxmlformats.org/officeDocument/2006/relationships/image" Target="../media/image6.pn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rgbClr val="101D49"/>
        </a:solidFill>
        <a:effectLst/>
      </p:bgPr>
    </p:bg>
    <p:spTree>
      <p:nvGrpSpPr>
        <p:cNvPr id="1" name=""/>
        <p:cNvGrpSpPr/>
        <p:nvPr/>
      </p:nvGrpSpPr>
      <p:grpSpPr>
        <a:xfrm>
          <a:off x="0" y="0"/>
          <a:ext cx="0" cy="0"/>
          <a:chOff x="0" y="0"/>
          <a:chExt cx="0" cy="0"/>
        </a:xfrm>
      </p:grpSpPr>
      <p:sp>
        <p:nvSpPr>
          <p:cNvPr id="8" name="Rectangle 7"/>
          <p:cNvSpPr/>
          <p:nvPr userDrawn="1"/>
        </p:nvSpPr>
        <p:spPr>
          <a:xfrm>
            <a:off x="400285" y="410818"/>
            <a:ext cx="11390915" cy="604256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 name="Title 1"/>
          <p:cNvSpPr>
            <a:spLocks noGrp="1"/>
          </p:cNvSpPr>
          <p:nvPr>
            <p:ph type="ctrTitle"/>
          </p:nvPr>
        </p:nvSpPr>
        <p:spPr>
          <a:xfrm>
            <a:off x="1915128" y="1788454"/>
            <a:ext cx="8361229" cy="2098226"/>
          </a:xfrm>
          <a:prstGeom prst="rect">
            <a:avLst/>
          </a:prstGeom>
        </p:spPr>
        <p:txBody>
          <a:bodyPr anchor="b">
            <a:noAutofit/>
          </a:bodyPr>
          <a:lstStyle>
            <a:lvl1pPr algn="ctr">
              <a:defRPr sz="7200" cap="all" baseline="0">
                <a:solidFill>
                  <a:srgbClr val="101D49"/>
                </a:solidFill>
              </a:defRPr>
            </a:lvl1pPr>
          </a:lstStyle>
          <a:p>
            <a:r>
              <a:rPr lang="en-US" dirty="0"/>
              <a:t>Click to edit Master title style</a:t>
            </a:r>
          </a:p>
        </p:txBody>
      </p:sp>
      <p:sp>
        <p:nvSpPr>
          <p:cNvPr id="3" name="Subtitle 2"/>
          <p:cNvSpPr>
            <a:spLocks noGrp="1"/>
          </p:cNvSpPr>
          <p:nvPr>
            <p:ph type="subTitle" idx="1"/>
          </p:nvPr>
        </p:nvSpPr>
        <p:spPr>
          <a:xfrm>
            <a:off x="2679909" y="3956283"/>
            <a:ext cx="6831673" cy="1086237"/>
          </a:xfrm>
        </p:spPr>
        <p:txBody>
          <a:bodyPr>
            <a:normAutofit/>
          </a:bodyPr>
          <a:lstStyle>
            <a:lvl1pPr marL="0" indent="0" algn="ctr">
              <a:lnSpc>
                <a:spcPct val="112000"/>
              </a:lnSpc>
              <a:spcBef>
                <a:spcPts val="0"/>
              </a:spcBef>
              <a:spcAft>
                <a:spcPts val="0"/>
              </a:spcAft>
              <a:buNone/>
              <a:defRPr sz="2300" b="1">
                <a:solidFill>
                  <a:srgbClr val="FFB718"/>
                </a:solidFill>
              </a:defRPr>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a:xfrm>
            <a:off x="752859" y="6453386"/>
            <a:ext cx="1607944" cy="404614"/>
          </a:xfrm>
        </p:spPr>
        <p:txBody>
          <a:bodyPr/>
          <a:lstStyle>
            <a:lvl1pPr>
              <a:defRPr baseline="0">
                <a:solidFill>
                  <a:schemeClr val="bg1"/>
                </a:solidFill>
              </a:defRPr>
            </a:lvl1pPr>
          </a:lstStyle>
          <a:p>
            <a:fld id="{E6F70A02-78D6-4B95-BF6D-1F736BF3AB4A}" type="datetime1">
              <a:rPr lang="en-US" smtClean="0"/>
              <a:t>5/24/2023</a:t>
            </a:fld>
            <a:endParaRPr lang="en-US" dirty="0"/>
          </a:p>
        </p:txBody>
      </p:sp>
      <p:sp>
        <p:nvSpPr>
          <p:cNvPr id="5" name="Footer Placeholder 4"/>
          <p:cNvSpPr>
            <a:spLocks noGrp="1"/>
          </p:cNvSpPr>
          <p:nvPr>
            <p:ph type="ftr" sz="quarter" idx="11"/>
          </p:nvPr>
        </p:nvSpPr>
        <p:spPr>
          <a:xfrm>
            <a:off x="2584057" y="6453386"/>
            <a:ext cx="7023377" cy="404614"/>
          </a:xfrm>
        </p:spPr>
        <p:txBody>
          <a:bodyPr/>
          <a:lstStyle>
            <a:lvl1pPr algn="ctr">
              <a:defRPr baseline="0">
                <a:solidFill>
                  <a:schemeClr val="bg1"/>
                </a:solidFill>
              </a:defRPr>
            </a:lvl1pPr>
          </a:lstStyle>
          <a:p>
            <a:endParaRPr lang="en-US" dirty="0"/>
          </a:p>
        </p:txBody>
      </p:sp>
      <p:sp>
        <p:nvSpPr>
          <p:cNvPr id="6" name="Slide Number Placeholder 5"/>
          <p:cNvSpPr>
            <a:spLocks noGrp="1"/>
          </p:cNvSpPr>
          <p:nvPr>
            <p:ph type="sldNum" sz="quarter" idx="12"/>
          </p:nvPr>
        </p:nvSpPr>
        <p:spPr>
          <a:xfrm>
            <a:off x="9830683" y="6453386"/>
            <a:ext cx="1596292" cy="404614"/>
          </a:xfrm>
          <a:prstGeom prst="rect">
            <a:avLst/>
          </a:prstGeom>
        </p:spPr>
        <p:txBody>
          <a:bodyPr/>
          <a:lstStyle>
            <a:lvl1pPr>
              <a:defRPr baseline="0">
                <a:solidFill>
                  <a:schemeClr val="bg1"/>
                </a:solidFill>
              </a:defRPr>
            </a:lvl1pPr>
          </a:lstStyle>
          <a:p>
            <a:fld id="{33943F3E-CE48-48F4-A664-D93E49928CBC}" type="slidenum">
              <a:rPr lang="en-US" smtClean="0"/>
              <a:pPr/>
              <a:t>‹#›</a:t>
            </a:fld>
            <a:endParaRPr lang="en-US" dirty="0"/>
          </a:p>
        </p:txBody>
      </p:sp>
      <p:grpSp>
        <p:nvGrpSpPr>
          <p:cNvPr id="7" name="Group 6"/>
          <p:cNvGrpSpPr/>
          <p:nvPr/>
        </p:nvGrpSpPr>
        <p:grpSpPr>
          <a:xfrm>
            <a:off x="752860" y="744473"/>
            <a:ext cx="10674117" cy="5349671"/>
            <a:chOff x="752858" y="744469"/>
            <a:chExt cx="10674117" cy="5349671"/>
          </a:xfrm>
        </p:grpSpPr>
        <p:sp>
          <p:nvSpPr>
            <p:cNvPr id="11" name="Freeform 6"/>
            <p:cNvSpPr/>
            <p:nvPr/>
          </p:nvSpPr>
          <p:spPr bwMode="auto">
            <a:xfrm>
              <a:off x="8151962" y="1685652"/>
              <a:ext cx="3275013" cy="4408488"/>
            </a:xfrm>
            <a:custGeom>
              <a:avLst/>
              <a:gdLst/>
              <a:ahLst/>
              <a:cxnLst/>
              <a:rect l="l" t="t" r="r" b="b"/>
              <a:pathLst>
                <a:path w="10000" h="10000">
                  <a:moveTo>
                    <a:pt x="8761" y="0"/>
                  </a:moveTo>
                  <a:lnTo>
                    <a:pt x="10000" y="0"/>
                  </a:lnTo>
                  <a:lnTo>
                    <a:pt x="10000" y="10000"/>
                  </a:lnTo>
                  <a:lnTo>
                    <a:pt x="0" y="10000"/>
                  </a:lnTo>
                  <a:lnTo>
                    <a:pt x="0" y="9126"/>
                  </a:lnTo>
                  <a:lnTo>
                    <a:pt x="8761" y="9127"/>
                  </a:lnTo>
                  <a:lnTo>
                    <a:pt x="8761" y="0"/>
                  </a:lnTo>
                  <a:close/>
                </a:path>
              </a:pathLst>
            </a:custGeom>
            <a:solidFill>
              <a:srgbClr val="FFB718"/>
            </a:solidFill>
            <a:ln w="0">
              <a:noFill/>
              <a:prstDash val="solid"/>
              <a:round/>
              <a:headEnd/>
              <a:tailEnd/>
            </a:ln>
          </p:spPr>
        </p:sp>
        <p:sp>
          <p:nvSpPr>
            <p:cNvPr id="14" name="Freeform 6"/>
            <p:cNvSpPr/>
            <p:nvPr/>
          </p:nvSpPr>
          <p:spPr bwMode="auto">
            <a:xfrm flipH="1" flipV="1">
              <a:off x="752858" y="744469"/>
              <a:ext cx="3275668" cy="4408488"/>
            </a:xfrm>
            <a:custGeom>
              <a:avLst/>
              <a:gdLst/>
              <a:ahLst/>
              <a:cxnLst/>
              <a:rect l="l" t="t" r="r" b="b"/>
              <a:pathLst>
                <a:path w="10002" h="10000">
                  <a:moveTo>
                    <a:pt x="8763" y="0"/>
                  </a:moveTo>
                  <a:lnTo>
                    <a:pt x="10002" y="0"/>
                  </a:lnTo>
                  <a:lnTo>
                    <a:pt x="10002" y="10000"/>
                  </a:lnTo>
                  <a:lnTo>
                    <a:pt x="2" y="10000"/>
                  </a:lnTo>
                  <a:cubicBezTo>
                    <a:pt x="-2" y="9698"/>
                    <a:pt x="4" y="9427"/>
                    <a:pt x="0" y="9125"/>
                  </a:cubicBezTo>
                  <a:lnTo>
                    <a:pt x="8763" y="9128"/>
                  </a:lnTo>
                  <a:lnTo>
                    <a:pt x="8763" y="0"/>
                  </a:lnTo>
                  <a:close/>
                </a:path>
              </a:pathLst>
            </a:custGeom>
            <a:solidFill>
              <a:srgbClr val="FFB718"/>
            </a:solidFill>
            <a:ln w="0">
              <a:noFill/>
              <a:prstDash val="solid"/>
              <a:round/>
              <a:headEnd/>
              <a:tailEnd/>
            </a:ln>
          </p:spPr>
        </p:sp>
      </p:grpSp>
      <p:pic>
        <p:nvPicPr>
          <p:cNvPr id="9" name="Picture 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610148" y="3655952"/>
            <a:ext cx="2358640" cy="2357518"/>
          </a:xfrm>
          <a:prstGeom prst="rect">
            <a:avLst/>
          </a:prstGeom>
        </p:spPr>
      </p:pic>
    </p:spTree>
    <p:extLst>
      <p:ext uri="{BB962C8B-B14F-4D97-AF65-F5344CB8AC3E}">
        <p14:creationId xmlns:p14="http://schemas.microsoft.com/office/powerpoint/2010/main" val="3661220253"/>
      </p:ext>
    </p:extLst>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Pr>
        <a:solidFill>
          <a:schemeClr val="bg1"/>
        </a:solidFill>
        <a:effectLst/>
      </p:bgPr>
    </p:bg>
    <p:spTree>
      <p:nvGrpSpPr>
        <p:cNvPr id="1" name=""/>
        <p:cNvGrpSpPr/>
        <p:nvPr/>
      </p:nvGrpSpPr>
      <p:grpSpPr>
        <a:xfrm>
          <a:off x="0" y="0"/>
          <a:ext cx="0" cy="0"/>
          <a:chOff x="0" y="0"/>
          <a:chExt cx="0" cy="0"/>
        </a:xfrm>
      </p:grpSpPr>
      <p:sp>
        <p:nvSpPr>
          <p:cNvPr id="8" name="Rectangle 7" title="Background Shape"/>
          <p:cNvSpPr/>
          <p:nvPr/>
        </p:nvSpPr>
        <p:spPr>
          <a:xfrm>
            <a:off x="0" y="376"/>
            <a:ext cx="5303520" cy="6857624"/>
          </a:xfrm>
          <a:prstGeom prst="rect">
            <a:avLst/>
          </a:prstGeom>
          <a:solidFill>
            <a:srgbClr val="101D49"/>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723900" y="239584"/>
            <a:ext cx="3855720" cy="2604100"/>
          </a:xfrm>
          <a:prstGeom prst="rect">
            <a:avLst/>
          </a:prstGeom>
        </p:spPr>
        <p:txBody>
          <a:bodyPr anchor="t">
            <a:normAutofit/>
          </a:bodyPr>
          <a:lstStyle>
            <a:lvl1pPr>
              <a:lnSpc>
                <a:spcPct val="84000"/>
              </a:lnSpc>
              <a:defRPr sz="4800" baseline="0">
                <a:solidFill>
                  <a:schemeClr val="bg1"/>
                </a:solidFill>
              </a:defRPr>
            </a:lvl1pPr>
          </a:lstStyle>
          <a:p>
            <a:r>
              <a:rPr lang="en-US" dirty="0"/>
              <a:t>Click to edit Master title style</a:t>
            </a:r>
          </a:p>
        </p:txBody>
      </p:sp>
      <p:sp>
        <p:nvSpPr>
          <p:cNvPr id="3" name="Picture Placeholder 2"/>
          <p:cNvSpPr>
            <a:spLocks noGrp="1" noChangeAspect="1"/>
          </p:cNvSpPr>
          <p:nvPr>
            <p:ph type="pic" idx="1"/>
          </p:nvPr>
        </p:nvSpPr>
        <p:spPr>
          <a:xfrm>
            <a:off x="6027422" y="239584"/>
            <a:ext cx="5275415" cy="5432348"/>
          </a:xfrm>
        </p:spPr>
        <p:txBody>
          <a:bodyPr anchor="t">
            <a:normAutofit/>
          </a:bodyPr>
          <a:lstStyle>
            <a:lvl1pPr marL="0" indent="0">
              <a:buNone/>
              <a:defRPr sz="2000"/>
            </a:lvl1pPr>
            <a:lvl2pPr marL="457189" indent="0">
              <a:buNone/>
              <a:defRPr sz="2000"/>
            </a:lvl2pPr>
            <a:lvl3pPr marL="914377" indent="0">
              <a:buNone/>
              <a:defRPr sz="2000"/>
            </a:lvl3pPr>
            <a:lvl4pPr marL="1371566" indent="0">
              <a:buNone/>
              <a:defRPr sz="2000"/>
            </a:lvl4pPr>
            <a:lvl5pPr marL="1828754" indent="0">
              <a:buNone/>
              <a:defRPr sz="2000"/>
            </a:lvl5pPr>
            <a:lvl6pPr marL="2285943" indent="0">
              <a:buNone/>
              <a:defRPr sz="2000"/>
            </a:lvl6pPr>
            <a:lvl7pPr marL="2743131" indent="0">
              <a:buNone/>
              <a:defRPr sz="2000"/>
            </a:lvl7pPr>
            <a:lvl8pPr marL="3200320" indent="0">
              <a:buNone/>
              <a:defRPr sz="2000"/>
            </a:lvl8pPr>
            <a:lvl9pPr marL="3657509" indent="0">
              <a:buNone/>
              <a:defRPr sz="2000"/>
            </a:lvl9pPr>
          </a:lstStyle>
          <a:p>
            <a:r>
              <a:rPr lang="en-US" dirty="0"/>
              <a:t>Click icon to add picture</a:t>
            </a:r>
          </a:p>
        </p:txBody>
      </p:sp>
      <p:sp>
        <p:nvSpPr>
          <p:cNvPr id="4" name="Text Placeholder 3"/>
          <p:cNvSpPr>
            <a:spLocks noGrp="1"/>
          </p:cNvSpPr>
          <p:nvPr>
            <p:ph type="body" sz="half" idx="2"/>
          </p:nvPr>
        </p:nvSpPr>
        <p:spPr>
          <a:xfrm>
            <a:off x="723900" y="2855968"/>
            <a:ext cx="3855720" cy="3011432"/>
          </a:xfrm>
        </p:spPr>
        <p:txBody>
          <a:bodyPr/>
          <a:lstStyle>
            <a:lvl1pPr marL="0" indent="0">
              <a:lnSpc>
                <a:spcPct val="113000"/>
              </a:lnSpc>
              <a:spcBef>
                <a:spcPts val="0"/>
              </a:spcBef>
              <a:spcAft>
                <a:spcPts val="1500"/>
              </a:spcAft>
              <a:buNone/>
              <a:defRPr sz="1600">
                <a:solidFill>
                  <a:schemeClr val="bg1"/>
                </a:solidFill>
              </a:defRPr>
            </a:lvl1pPr>
            <a:lvl2pPr marL="457189" indent="0">
              <a:buNone/>
              <a:defRPr sz="1400"/>
            </a:lvl2pPr>
            <a:lvl3pPr marL="914377" indent="0">
              <a:buNone/>
              <a:defRPr sz="1200"/>
            </a:lvl3pPr>
            <a:lvl4pPr marL="1371566" indent="0">
              <a:buNone/>
              <a:defRPr sz="1000"/>
            </a:lvl4pPr>
            <a:lvl5pPr marL="1828754" indent="0">
              <a:buNone/>
              <a:defRPr sz="1000"/>
            </a:lvl5pPr>
            <a:lvl6pPr marL="2285943" indent="0">
              <a:buNone/>
              <a:defRPr sz="1000"/>
            </a:lvl6pPr>
            <a:lvl7pPr marL="2743131" indent="0">
              <a:buNone/>
              <a:defRPr sz="1000"/>
            </a:lvl7pPr>
            <a:lvl8pPr marL="3200320" indent="0">
              <a:buNone/>
              <a:defRPr sz="1000"/>
            </a:lvl8pPr>
            <a:lvl9pPr marL="3657509" indent="0">
              <a:buNone/>
              <a:defRPr sz="1000"/>
            </a:lvl9pPr>
          </a:lstStyle>
          <a:p>
            <a:pPr lvl="0"/>
            <a:r>
              <a:rPr lang="en-US" dirty="0"/>
              <a:t>Click to edit Master text styles</a:t>
            </a:r>
          </a:p>
        </p:txBody>
      </p:sp>
      <p:sp>
        <p:nvSpPr>
          <p:cNvPr id="5" name="Date Placeholder 4"/>
          <p:cNvSpPr>
            <a:spLocks noGrp="1"/>
          </p:cNvSpPr>
          <p:nvPr>
            <p:ph type="dt" sz="half" idx="10"/>
          </p:nvPr>
        </p:nvSpPr>
        <p:spPr>
          <a:xfrm>
            <a:off x="723902" y="6453386"/>
            <a:ext cx="1204572" cy="404614"/>
          </a:xfrm>
        </p:spPr>
        <p:txBody>
          <a:bodyPr/>
          <a:lstStyle>
            <a:lvl1pPr>
              <a:defRPr>
                <a:solidFill>
                  <a:schemeClr val="bg1"/>
                </a:solidFill>
              </a:defRPr>
            </a:lvl1pPr>
          </a:lstStyle>
          <a:p>
            <a:fld id="{88919F1A-D67D-4B30-8272-7C71F93305B3}" type="datetime1">
              <a:rPr lang="en-US" smtClean="0"/>
              <a:t>5/24/2023</a:t>
            </a:fld>
            <a:endParaRPr lang="en-US" dirty="0"/>
          </a:p>
        </p:txBody>
      </p:sp>
      <p:sp>
        <p:nvSpPr>
          <p:cNvPr id="6" name="Footer Placeholder 5"/>
          <p:cNvSpPr>
            <a:spLocks noGrp="1"/>
          </p:cNvSpPr>
          <p:nvPr>
            <p:ph type="ftr" sz="quarter" idx="11"/>
          </p:nvPr>
        </p:nvSpPr>
        <p:spPr>
          <a:xfrm>
            <a:off x="2205945" y="6453386"/>
            <a:ext cx="2373675" cy="404614"/>
          </a:xfrm>
        </p:spPr>
        <p:txBody>
          <a:bodyPr/>
          <a:lstStyle>
            <a:lvl1pPr>
              <a:defRPr>
                <a:solidFill>
                  <a:schemeClr val="bg1"/>
                </a:solidFill>
              </a:defRPr>
            </a:lvl1pPr>
          </a:lstStyle>
          <a:p>
            <a:endParaRPr lang="en-US" dirty="0"/>
          </a:p>
        </p:txBody>
      </p:sp>
      <p:sp>
        <p:nvSpPr>
          <p:cNvPr id="7" name="Slide Number Placeholder 6"/>
          <p:cNvSpPr>
            <a:spLocks noGrp="1"/>
          </p:cNvSpPr>
          <p:nvPr>
            <p:ph type="sldNum" sz="quarter" idx="12"/>
          </p:nvPr>
        </p:nvSpPr>
        <p:spPr>
          <a:xfrm>
            <a:off x="9170571" y="6453386"/>
            <a:ext cx="1596292" cy="404614"/>
          </a:xfrm>
          <a:prstGeom prst="rect">
            <a:avLst/>
          </a:prstGeom>
        </p:spPr>
        <p:txBody>
          <a:bodyPr/>
          <a:lstStyle>
            <a:lvl1pPr>
              <a:defRPr>
                <a:solidFill>
                  <a:srgbClr val="101D49"/>
                </a:solidFill>
              </a:defRPr>
            </a:lvl1pPr>
          </a:lstStyle>
          <a:p>
            <a:fld id="{33943F3E-CE48-48F4-A664-D93E49928CBC}" type="slidenum">
              <a:rPr lang="en-US" smtClean="0"/>
              <a:pPr/>
              <a:t>‹#›</a:t>
            </a:fld>
            <a:endParaRPr lang="en-US"/>
          </a:p>
        </p:txBody>
      </p:sp>
      <p:sp>
        <p:nvSpPr>
          <p:cNvPr id="11" name="Freeform 6"/>
          <p:cNvSpPr/>
          <p:nvPr userDrawn="1"/>
        </p:nvSpPr>
        <p:spPr bwMode="auto">
          <a:xfrm flipH="1" flipV="1">
            <a:off x="6030402" y="239588"/>
            <a:ext cx="643415" cy="865927"/>
          </a:xfrm>
          <a:custGeom>
            <a:avLst/>
            <a:gdLst/>
            <a:ahLst/>
            <a:cxnLst/>
            <a:rect l="l" t="t" r="r" b="b"/>
            <a:pathLst>
              <a:path w="10002" h="10000">
                <a:moveTo>
                  <a:pt x="8763" y="0"/>
                </a:moveTo>
                <a:lnTo>
                  <a:pt x="10002" y="0"/>
                </a:lnTo>
                <a:lnTo>
                  <a:pt x="10002" y="10000"/>
                </a:lnTo>
                <a:lnTo>
                  <a:pt x="2" y="10000"/>
                </a:lnTo>
                <a:cubicBezTo>
                  <a:pt x="-2" y="9698"/>
                  <a:pt x="4" y="9427"/>
                  <a:pt x="0" y="9125"/>
                </a:cubicBezTo>
                <a:lnTo>
                  <a:pt x="8763" y="9128"/>
                </a:lnTo>
                <a:lnTo>
                  <a:pt x="8763" y="0"/>
                </a:lnTo>
                <a:close/>
              </a:path>
            </a:pathLst>
          </a:custGeom>
          <a:solidFill>
            <a:srgbClr val="FFB718"/>
          </a:solidFill>
          <a:ln w="0">
            <a:noFill/>
            <a:prstDash val="solid"/>
            <a:round/>
            <a:headEnd/>
            <a:tailEnd/>
          </a:ln>
        </p:spPr>
      </p:sp>
      <p:sp>
        <p:nvSpPr>
          <p:cNvPr id="12" name="Freeform 6"/>
          <p:cNvSpPr/>
          <p:nvPr userDrawn="1"/>
        </p:nvSpPr>
        <p:spPr bwMode="auto">
          <a:xfrm rot="10800000" flipH="1" flipV="1">
            <a:off x="10659421" y="4806008"/>
            <a:ext cx="643415" cy="865927"/>
          </a:xfrm>
          <a:custGeom>
            <a:avLst/>
            <a:gdLst/>
            <a:ahLst/>
            <a:cxnLst/>
            <a:rect l="l" t="t" r="r" b="b"/>
            <a:pathLst>
              <a:path w="10002" h="10000">
                <a:moveTo>
                  <a:pt x="8763" y="0"/>
                </a:moveTo>
                <a:lnTo>
                  <a:pt x="10002" y="0"/>
                </a:lnTo>
                <a:lnTo>
                  <a:pt x="10002" y="10000"/>
                </a:lnTo>
                <a:lnTo>
                  <a:pt x="2" y="10000"/>
                </a:lnTo>
                <a:cubicBezTo>
                  <a:pt x="-2" y="9698"/>
                  <a:pt x="4" y="9427"/>
                  <a:pt x="0" y="9125"/>
                </a:cubicBezTo>
                <a:lnTo>
                  <a:pt x="8763" y="9128"/>
                </a:lnTo>
                <a:lnTo>
                  <a:pt x="8763" y="0"/>
                </a:lnTo>
                <a:close/>
              </a:path>
            </a:pathLst>
          </a:custGeom>
          <a:solidFill>
            <a:srgbClr val="FFB718"/>
          </a:solidFill>
          <a:ln w="0">
            <a:noFill/>
            <a:prstDash val="solid"/>
            <a:round/>
            <a:headEnd/>
            <a:tailEnd/>
          </a:ln>
        </p:spPr>
      </p:sp>
      <p:pic>
        <p:nvPicPr>
          <p:cNvPr id="13" name="Picture 1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650784" y="5570332"/>
            <a:ext cx="1562816" cy="1562072"/>
          </a:xfrm>
          <a:prstGeom prst="rect">
            <a:avLst/>
          </a:prstGeom>
        </p:spPr>
      </p:pic>
    </p:spTree>
    <p:extLst>
      <p:ext uri="{BB962C8B-B14F-4D97-AF65-F5344CB8AC3E}">
        <p14:creationId xmlns:p14="http://schemas.microsoft.com/office/powerpoint/2010/main" val="227393664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1_Picture with Caption">
    <p:bg>
      <p:bgPr>
        <a:solidFill>
          <a:schemeClr val="bg1"/>
        </a:solidFill>
        <a:effectLst/>
      </p:bgPr>
    </p:bg>
    <p:spTree>
      <p:nvGrpSpPr>
        <p:cNvPr id="1" name=""/>
        <p:cNvGrpSpPr/>
        <p:nvPr/>
      </p:nvGrpSpPr>
      <p:grpSpPr>
        <a:xfrm>
          <a:off x="0" y="0"/>
          <a:ext cx="0" cy="0"/>
          <a:chOff x="0" y="0"/>
          <a:chExt cx="0" cy="0"/>
        </a:xfrm>
      </p:grpSpPr>
      <p:sp>
        <p:nvSpPr>
          <p:cNvPr id="8" name="Rectangle 7" title="Background Shape"/>
          <p:cNvSpPr/>
          <p:nvPr/>
        </p:nvSpPr>
        <p:spPr>
          <a:xfrm>
            <a:off x="0" y="376"/>
            <a:ext cx="5303520" cy="6857624"/>
          </a:xfrm>
          <a:prstGeom prst="rect">
            <a:avLst/>
          </a:prstGeom>
          <a:solidFill>
            <a:srgbClr val="101D49"/>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723900" y="239584"/>
            <a:ext cx="3855720" cy="2604100"/>
          </a:xfrm>
          <a:prstGeom prst="rect">
            <a:avLst/>
          </a:prstGeom>
        </p:spPr>
        <p:txBody>
          <a:bodyPr anchor="t">
            <a:normAutofit/>
          </a:bodyPr>
          <a:lstStyle>
            <a:lvl1pPr>
              <a:lnSpc>
                <a:spcPct val="84000"/>
              </a:lnSpc>
              <a:defRPr sz="4800" baseline="0">
                <a:solidFill>
                  <a:schemeClr val="bg1"/>
                </a:solidFill>
              </a:defRPr>
            </a:lvl1pPr>
          </a:lstStyle>
          <a:p>
            <a:r>
              <a:rPr lang="en-US" dirty="0"/>
              <a:t>Click to edit Master title style</a:t>
            </a:r>
          </a:p>
        </p:txBody>
      </p:sp>
      <p:sp>
        <p:nvSpPr>
          <p:cNvPr id="4" name="Text Placeholder 3"/>
          <p:cNvSpPr>
            <a:spLocks noGrp="1"/>
          </p:cNvSpPr>
          <p:nvPr>
            <p:ph type="body" sz="half" idx="2"/>
          </p:nvPr>
        </p:nvSpPr>
        <p:spPr>
          <a:xfrm>
            <a:off x="723900" y="2855968"/>
            <a:ext cx="3855720" cy="3011432"/>
          </a:xfrm>
        </p:spPr>
        <p:txBody>
          <a:bodyPr/>
          <a:lstStyle>
            <a:lvl1pPr marL="0" indent="0">
              <a:lnSpc>
                <a:spcPct val="113000"/>
              </a:lnSpc>
              <a:spcBef>
                <a:spcPts val="0"/>
              </a:spcBef>
              <a:spcAft>
                <a:spcPts val="1500"/>
              </a:spcAft>
              <a:buNone/>
              <a:defRPr sz="1600">
                <a:solidFill>
                  <a:schemeClr val="bg1"/>
                </a:solidFill>
              </a:defRPr>
            </a:lvl1pPr>
            <a:lvl2pPr marL="457189" indent="0">
              <a:buNone/>
              <a:defRPr sz="1400"/>
            </a:lvl2pPr>
            <a:lvl3pPr marL="914377" indent="0">
              <a:buNone/>
              <a:defRPr sz="1200"/>
            </a:lvl3pPr>
            <a:lvl4pPr marL="1371566" indent="0">
              <a:buNone/>
              <a:defRPr sz="1000"/>
            </a:lvl4pPr>
            <a:lvl5pPr marL="1828754" indent="0">
              <a:buNone/>
              <a:defRPr sz="1000"/>
            </a:lvl5pPr>
            <a:lvl6pPr marL="2285943" indent="0">
              <a:buNone/>
              <a:defRPr sz="1000"/>
            </a:lvl6pPr>
            <a:lvl7pPr marL="2743131" indent="0">
              <a:buNone/>
              <a:defRPr sz="1000"/>
            </a:lvl7pPr>
            <a:lvl8pPr marL="3200320" indent="0">
              <a:buNone/>
              <a:defRPr sz="1000"/>
            </a:lvl8pPr>
            <a:lvl9pPr marL="3657509" indent="0">
              <a:buNone/>
              <a:defRPr sz="1000"/>
            </a:lvl9pPr>
          </a:lstStyle>
          <a:p>
            <a:pPr lvl="0"/>
            <a:r>
              <a:rPr lang="en-US" dirty="0"/>
              <a:t>Click to edit Master text styles</a:t>
            </a:r>
          </a:p>
        </p:txBody>
      </p:sp>
      <p:sp>
        <p:nvSpPr>
          <p:cNvPr id="5" name="Date Placeholder 4"/>
          <p:cNvSpPr>
            <a:spLocks noGrp="1"/>
          </p:cNvSpPr>
          <p:nvPr>
            <p:ph type="dt" sz="half" idx="10"/>
          </p:nvPr>
        </p:nvSpPr>
        <p:spPr>
          <a:xfrm>
            <a:off x="723902" y="6453386"/>
            <a:ext cx="1204572" cy="404614"/>
          </a:xfrm>
        </p:spPr>
        <p:txBody>
          <a:bodyPr/>
          <a:lstStyle>
            <a:lvl1pPr>
              <a:defRPr>
                <a:solidFill>
                  <a:schemeClr val="bg1"/>
                </a:solidFill>
              </a:defRPr>
            </a:lvl1pPr>
          </a:lstStyle>
          <a:p>
            <a:fld id="{F5785925-1D18-4E44-9F75-443CF738C734}" type="datetime1">
              <a:rPr lang="en-US" smtClean="0"/>
              <a:t>5/24/2023</a:t>
            </a:fld>
            <a:endParaRPr lang="en-US" dirty="0"/>
          </a:p>
        </p:txBody>
      </p:sp>
      <p:sp>
        <p:nvSpPr>
          <p:cNvPr id="6" name="Footer Placeholder 5"/>
          <p:cNvSpPr>
            <a:spLocks noGrp="1"/>
          </p:cNvSpPr>
          <p:nvPr>
            <p:ph type="ftr" sz="quarter" idx="11"/>
          </p:nvPr>
        </p:nvSpPr>
        <p:spPr>
          <a:xfrm>
            <a:off x="2205945" y="6453386"/>
            <a:ext cx="2373675" cy="404614"/>
          </a:xfrm>
        </p:spPr>
        <p:txBody>
          <a:bodyPr/>
          <a:lstStyle>
            <a:lvl1pPr>
              <a:defRPr>
                <a:solidFill>
                  <a:schemeClr val="bg1"/>
                </a:solidFill>
              </a:defRPr>
            </a:lvl1pPr>
          </a:lstStyle>
          <a:p>
            <a:endParaRPr lang="en-US" dirty="0"/>
          </a:p>
        </p:txBody>
      </p:sp>
      <p:sp>
        <p:nvSpPr>
          <p:cNvPr id="7" name="Slide Number Placeholder 6"/>
          <p:cNvSpPr>
            <a:spLocks noGrp="1"/>
          </p:cNvSpPr>
          <p:nvPr>
            <p:ph type="sldNum" sz="quarter" idx="12"/>
          </p:nvPr>
        </p:nvSpPr>
        <p:spPr>
          <a:xfrm>
            <a:off x="9170571" y="6453386"/>
            <a:ext cx="1596292" cy="404614"/>
          </a:xfrm>
          <a:prstGeom prst="rect">
            <a:avLst/>
          </a:prstGeom>
        </p:spPr>
        <p:txBody>
          <a:bodyPr/>
          <a:lstStyle>
            <a:lvl1pPr>
              <a:defRPr b="0">
                <a:solidFill>
                  <a:srgbClr val="101D49"/>
                </a:solidFill>
              </a:defRPr>
            </a:lvl1pPr>
          </a:lstStyle>
          <a:p>
            <a:fld id="{33943F3E-CE48-48F4-A664-D93E49928CBC}" type="slidenum">
              <a:rPr lang="en-US" smtClean="0"/>
              <a:pPr/>
              <a:t>‹#›</a:t>
            </a:fld>
            <a:endParaRPr lang="en-US" dirty="0"/>
          </a:p>
        </p:txBody>
      </p:sp>
      <p:sp>
        <p:nvSpPr>
          <p:cNvPr id="11" name="Freeform 6"/>
          <p:cNvSpPr/>
          <p:nvPr userDrawn="1"/>
        </p:nvSpPr>
        <p:spPr bwMode="auto">
          <a:xfrm flipH="1" flipV="1">
            <a:off x="6030402" y="239588"/>
            <a:ext cx="643415" cy="865927"/>
          </a:xfrm>
          <a:custGeom>
            <a:avLst/>
            <a:gdLst/>
            <a:ahLst/>
            <a:cxnLst/>
            <a:rect l="l" t="t" r="r" b="b"/>
            <a:pathLst>
              <a:path w="10002" h="10000">
                <a:moveTo>
                  <a:pt x="8763" y="0"/>
                </a:moveTo>
                <a:lnTo>
                  <a:pt x="10002" y="0"/>
                </a:lnTo>
                <a:lnTo>
                  <a:pt x="10002" y="10000"/>
                </a:lnTo>
                <a:lnTo>
                  <a:pt x="2" y="10000"/>
                </a:lnTo>
                <a:cubicBezTo>
                  <a:pt x="-2" y="9698"/>
                  <a:pt x="4" y="9427"/>
                  <a:pt x="0" y="9125"/>
                </a:cubicBezTo>
                <a:lnTo>
                  <a:pt x="8763" y="9128"/>
                </a:lnTo>
                <a:lnTo>
                  <a:pt x="8763" y="0"/>
                </a:lnTo>
                <a:close/>
              </a:path>
            </a:pathLst>
          </a:custGeom>
          <a:solidFill>
            <a:srgbClr val="FFB718"/>
          </a:solidFill>
          <a:ln w="0">
            <a:noFill/>
            <a:prstDash val="solid"/>
            <a:round/>
            <a:headEnd/>
            <a:tailEnd/>
          </a:ln>
        </p:spPr>
      </p:sp>
      <p:sp>
        <p:nvSpPr>
          <p:cNvPr id="12" name="Freeform 6"/>
          <p:cNvSpPr/>
          <p:nvPr userDrawn="1"/>
        </p:nvSpPr>
        <p:spPr bwMode="auto">
          <a:xfrm rot="10800000" flipH="1" flipV="1">
            <a:off x="10659421" y="4806008"/>
            <a:ext cx="643415" cy="865927"/>
          </a:xfrm>
          <a:custGeom>
            <a:avLst/>
            <a:gdLst/>
            <a:ahLst/>
            <a:cxnLst/>
            <a:rect l="l" t="t" r="r" b="b"/>
            <a:pathLst>
              <a:path w="10002" h="10000">
                <a:moveTo>
                  <a:pt x="8763" y="0"/>
                </a:moveTo>
                <a:lnTo>
                  <a:pt x="10002" y="0"/>
                </a:lnTo>
                <a:lnTo>
                  <a:pt x="10002" y="10000"/>
                </a:lnTo>
                <a:lnTo>
                  <a:pt x="2" y="10000"/>
                </a:lnTo>
                <a:cubicBezTo>
                  <a:pt x="-2" y="9698"/>
                  <a:pt x="4" y="9427"/>
                  <a:pt x="0" y="9125"/>
                </a:cubicBezTo>
                <a:lnTo>
                  <a:pt x="8763" y="9128"/>
                </a:lnTo>
                <a:lnTo>
                  <a:pt x="8763" y="0"/>
                </a:lnTo>
                <a:close/>
              </a:path>
            </a:pathLst>
          </a:custGeom>
          <a:solidFill>
            <a:srgbClr val="FFB718"/>
          </a:solidFill>
          <a:ln w="0">
            <a:noFill/>
            <a:prstDash val="solid"/>
            <a:round/>
            <a:headEnd/>
            <a:tailEnd/>
          </a:ln>
        </p:spPr>
      </p:sp>
      <p:sp>
        <p:nvSpPr>
          <p:cNvPr id="13" name="Content Placeholder 2"/>
          <p:cNvSpPr>
            <a:spLocks noGrp="1"/>
          </p:cNvSpPr>
          <p:nvPr>
            <p:ph idx="1"/>
          </p:nvPr>
        </p:nvSpPr>
        <p:spPr>
          <a:xfrm>
            <a:off x="6027420" y="256062"/>
            <a:ext cx="5212080" cy="5415873"/>
          </a:xfrm>
        </p:spPr>
        <p:txBody>
          <a:bodyPr/>
          <a:lstStyle>
            <a:lvl1pPr>
              <a:defRPr sz="2000"/>
            </a:lvl1pPr>
            <a:lvl2pPr>
              <a:defRPr sz="2000"/>
            </a:lvl2pPr>
            <a:lvl3pPr>
              <a:defRPr sz="1800"/>
            </a:lvl3pPr>
            <a:lvl4pPr>
              <a:defRPr sz="1800"/>
            </a:lvl4pPr>
            <a:lvl5pPr>
              <a:defRPr sz="1600"/>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4" name="Picture 13"/>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650784" y="5570332"/>
            <a:ext cx="1562816" cy="1562072"/>
          </a:xfrm>
          <a:prstGeom prst="rect">
            <a:avLst/>
          </a:prstGeom>
        </p:spPr>
      </p:pic>
    </p:spTree>
    <p:extLst>
      <p:ext uri="{BB962C8B-B14F-4D97-AF65-F5344CB8AC3E}">
        <p14:creationId xmlns:p14="http://schemas.microsoft.com/office/powerpoint/2010/main" val="198657840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Title and Content">
    <p:bg>
      <p:bgPr>
        <a:solidFill>
          <a:srgbClr val="101D49"/>
        </a:solidFill>
        <a:effectLst/>
      </p:bgPr>
    </p:bg>
    <p:spTree>
      <p:nvGrpSpPr>
        <p:cNvPr id="1" name=""/>
        <p:cNvGrpSpPr/>
        <p:nvPr/>
      </p:nvGrpSpPr>
      <p:grpSpPr>
        <a:xfrm>
          <a:off x="0" y="0"/>
          <a:ext cx="0" cy="0"/>
          <a:chOff x="0" y="0"/>
          <a:chExt cx="0" cy="0"/>
        </a:xfrm>
      </p:grpSpPr>
      <p:sp>
        <p:nvSpPr>
          <p:cNvPr id="15" name="Rectangle 14"/>
          <p:cNvSpPr/>
          <p:nvPr userDrawn="1"/>
        </p:nvSpPr>
        <p:spPr>
          <a:xfrm>
            <a:off x="400285" y="410818"/>
            <a:ext cx="11390915" cy="604256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 name="Title 1"/>
          <p:cNvSpPr>
            <a:spLocks noGrp="1"/>
          </p:cNvSpPr>
          <p:nvPr>
            <p:ph type="title"/>
          </p:nvPr>
        </p:nvSpPr>
        <p:spPr>
          <a:xfrm>
            <a:off x="1371600" y="870860"/>
            <a:ext cx="9601200" cy="829157"/>
          </a:xfrm>
          <a:prstGeom prst="rect">
            <a:avLst/>
          </a:prstGeom>
        </p:spPr>
        <p:txBody>
          <a:bodyPr/>
          <a:lstStyle>
            <a:lvl1pPr>
              <a:defRPr b="1">
                <a:solidFill>
                  <a:srgbClr val="101D49"/>
                </a:solidFill>
              </a:defRPr>
            </a:lvl1pPr>
          </a:lstStyle>
          <a:p>
            <a:r>
              <a:rPr lang="en-US" dirty="0"/>
              <a:t>Click to edit Master title style</a:t>
            </a:r>
          </a:p>
        </p:txBody>
      </p:sp>
      <p:sp>
        <p:nvSpPr>
          <p:cNvPr id="3" name="Content Placeholder 2"/>
          <p:cNvSpPr>
            <a:spLocks noGrp="1"/>
          </p:cNvSpPr>
          <p:nvPr>
            <p:ph idx="1"/>
          </p:nvPr>
        </p:nvSpPr>
        <p:spPr>
          <a:xfrm>
            <a:off x="1371600" y="2286004"/>
            <a:ext cx="9601200" cy="2900191"/>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lvl1pPr>
              <a:defRPr>
                <a:solidFill>
                  <a:schemeClr val="bg1"/>
                </a:solidFill>
              </a:defRPr>
            </a:lvl1pPr>
          </a:lstStyle>
          <a:p>
            <a:fld id="{2470578C-0088-4585-8E27-E0CAC5739F7A}" type="datetime1">
              <a:rPr lang="en-US" smtClean="0"/>
              <a:t>5/24/2023</a:t>
            </a:fld>
            <a:endParaRPr lang="en-US" dirty="0"/>
          </a:p>
        </p:txBody>
      </p:sp>
      <p:sp>
        <p:nvSpPr>
          <p:cNvPr id="5" name="Footer Placeholder 4"/>
          <p:cNvSpPr>
            <a:spLocks noGrp="1"/>
          </p:cNvSpPr>
          <p:nvPr>
            <p:ph type="ftr" sz="quarter" idx="11"/>
          </p:nvPr>
        </p:nvSpPr>
        <p:spPr/>
        <p:txBody>
          <a:bodyPr/>
          <a:lstStyle>
            <a:lvl1pPr>
              <a:defRPr>
                <a:solidFill>
                  <a:schemeClr val="bg1"/>
                </a:solidFill>
              </a:defRPr>
            </a:lvl1pPr>
          </a:lstStyle>
          <a:p>
            <a:endParaRPr lang="en-US" dirty="0"/>
          </a:p>
        </p:txBody>
      </p:sp>
      <p:sp>
        <p:nvSpPr>
          <p:cNvPr id="11" name="Freeform 6"/>
          <p:cNvSpPr/>
          <p:nvPr/>
        </p:nvSpPr>
        <p:spPr bwMode="auto">
          <a:xfrm flipH="1" flipV="1">
            <a:off x="1113173" y="591262"/>
            <a:ext cx="643415" cy="865927"/>
          </a:xfrm>
          <a:custGeom>
            <a:avLst/>
            <a:gdLst/>
            <a:ahLst/>
            <a:cxnLst/>
            <a:rect l="l" t="t" r="r" b="b"/>
            <a:pathLst>
              <a:path w="10002" h="10000">
                <a:moveTo>
                  <a:pt x="8763" y="0"/>
                </a:moveTo>
                <a:lnTo>
                  <a:pt x="10002" y="0"/>
                </a:lnTo>
                <a:lnTo>
                  <a:pt x="10002" y="10000"/>
                </a:lnTo>
                <a:lnTo>
                  <a:pt x="2" y="10000"/>
                </a:lnTo>
                <a:cubicBezTo>
                  <a:pt x="-2" y="9698"/>
                  <a:pt x="4" y="9427"/>
                  <a:pt x="0" y="9125"/>
                </a:cubicBezTo>
                <a:lnTo>
                  <a:pt x="8763" y="9128"/>
                </a:lnTo>
                <a:lnTo>
                  <a:pt x="8763" y="0"/>
                </a:lnTo>
                <a:close/>
              </a:path>
            </a:pathLst>
          </a:custGeom>
          <a:solidFill>
            <a:srgbClr val="FFB718"/>
          </a:solidFill>
          <a:ln w="0">
            <a:noFill/>
            <a:prstDash val="solid"/>
            <a:round/>
            <a:headEnd/>
            <a:tailEnd/>
          </a:ln>
        </p:spPr>
      </p:sp>
      <p:sp>
        <p:nvSpPr>
          <p:cNvPr id="19" name="Freeform 6"/>
          <p:cNvSpPr/>
          <p:nvPr userDrawn="1"/>
        </p:nvSpPr>
        <p:spPr bwMode="auto">
          <a:xfrm rot="10800000" flipH="1" flipV="1">
            <a:off x="10587818" y="1034724"/>
            <a:ext cx="643415" cy="865927"/>
          </a:xfrm>
          <a:custGeom>
            <a:avLst/>
            <a:gdLst/>
            <a:ahLst/>
            <a:cxnLst/>
            <a:rect l="l" t="t" r="r" b="b"/>
            <a:pathLst>
              <a:path w="10002" h="10000">
                <a:moveTo>
                  <a:pt x="8763" y="0"/>
                </a:moveTo>
                <a:lnTo>
                  <a:pt x="10002" y="0"/>
                </a:lnTo>
                <a:lnTo>
                  <a:pt x="10002" y="10000"/>
                </a:lnTo>
                <a:lnTo>
                  <a:pt x="2" y="10000"/>
                </a:lnTo>
                <a:cubicBezTo>
                  <a:pt x="-2" y="9698"/>
                  <a:pt x="4" y="9427"/>
                  <a:pt x="0" y="9125"/>
                </a:cubicBezTo>
                <a:lnTo>
                  <a:pt x="8763" y="9128"/>
                </a:lnTo>
                <a:lnTo>
                  <a:pt x="8763" y="0"/>
                </a:lnTo>
                <a:close/>
              </a:path>
            </a:pathLst>
          </a:custGeom>
          <a:solidFill>
            <a:srgbClr val="FFB718"/>
          </a:solidFill>
          <a:ln w="0">
            <a:noFill/>
            <a:prstDash val="solid"/>
            <a:round/>
            <a:headEnd/>
            <a:tailEnd/>
          </a:ln>
        </p:spPr>
      </p:sp>
      <p:sp>
        <p:nvSpPr>
          <p:cNvPr id="14" name="Slide Number Placeholder 6"/>
          <p:cNvSpPr>
            <a:spLocks noGrp="1"/>
          </p:cNvSpPr>
          <p:nvPr>
            <p:ph type="sldNum" sz="quarter" idx="12"/>
          </p:nvPr>
        </p:nvSpPr>
        <p:spPr>
          <a:xfrm>
            <a:off x="9170571" y="6453386"/>
            <a:ext cx="1596292" cy="404614"/>
          </a:xfrm>
          <a:prstGeom prst="rect">
            <a:avLst/>
          </a:prstGeom>
        </p:spPr>
        <p:txBody>
          <a:bodyPr/>
          <a:lstStyle>
            <a:lvl1pPr>
              <a:defRPr>
                <a:solidFill>
                  <a:schemeClr val="bg1"/>
                </a:solidFill>
              </a:defRPr>
            </a:lvl1pPr>
          </a:lstStyle>
          <a:p>
            <a:fld id="{33943F3E-CE48-48F4-A664-D93E49928CBC}" type="slidenum">
              <a:rPr lang="en-US" smtClean="0"/>
              <a:pPr/>
              <a:t>‹#›</a:t>
            </a:fld>
            <a:endParaRPr lang="en-US" dirty="0"/>
          </a:p>
        </p:txBody>
      </p:sp>
      <p:pic>
        <p:nvPicPr>
          <p:cNvPr id="16" name="Picture 15"/>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377555" y="5226795"/>
            <a:ext cx="1562816" cy="1562072"/>
          </a:xfrm>
          <a:prstGeom prst="rect">
            <a:avLst/>
          </a:prstGeom>
        </p:spPr>
      </p:pic>
    </p:spTree>
    <p:extLst>
      <p:ext uri="{BB962C8B-B14F-4D97-AF65-F5344CB8AC3E}">
        <p14:creationId xmlns:p14="http://schemas.microsoft.com/office/powerpoint/2010/main" val="410144742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Comparison">
    <p:bg>
      <p:bgPr>
        <a:solidFill>
          <a:srgbClr val="101D49"/>
        </a:solidFill>
        <a:effectLst/>
      </p:bgPr>
    </p:bg>
    <p:spTree>
      <p:nvGrpSpPr>
        <p:cNvPr id="1" name=""/>
        <p:cNvGrpSpPr/>
        <p:nvPr/>
      </p:nvGrpSpPr>
      <p:grpSpPr>
        <a:xfrm>
          <a:off x="0" y="0"/>
          <a:ext cx="0" cy="0"/>
          <a:chOff x="0" y="0"/>
          <a:chExt cx="0" cy="0"/>
        </a:xfrm>
      </p:grpSpPr>
      <p:sp>
        <p:nvSpPr>
          <p:cNvPr id="12" name="Rectangle 11"/>
          <p:cNvSpPr/>
          <p:nvPr userDrawn="1"/>
        </p:nvSpPr>
        <p:spPr>
          <a:xfrm>
            <a:off x="400285" y="410818"/>
            <a:ext cx="11390915" cy="604256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3" name="Freeform 6"/>
          <p:cNvSpPr/>
          <p:nvPr userDrawn="1"/>
        </p:nvSpPr>
        <p:spPr bwMode="auto">
          <a:xfrm flipH="1" flipV="1">
            <a:off x="1113173" y="591262"/>
            <a:ext cx="643415" cy="865927"/>
          </a:xfrm>
          <a:custGeom>
            <a:avLst/>
            <a:gdLst/>
            <a:ahLst/>
            <a:cxnLst/>
            <a:rect l="l" t="t" r="r" b="b"/>
            <a:pathLst>
              <a:path w="10002" h="10000">
                <a:moveTo>
                  <a:pt x="8763" y="0"/>
                </a:moveTo>
                <a:lnTo>
                  <a:pt x="10002" y="0"/>
                </a:lnTo>
                <a:lnTo>
                  <a:pt x="10002" y="10000"/>
                </a:lnTo>
                <a:lnTo>
                  <a:pt x="2" y="10000"/>
                </a:lnTo>
                <a:cubicBezTo>
                  <a:pt x="-2" y="9698"/>
                  <a:pt x="4" y="9427"/>
                  <a:pt x="0" y="9125"/>
                </a:cubicBezTo>
                <a:lnTo>
                  <a:pt x="8763" y="9128"/>
                </a:lnTo>
                <a:lnTo>
                  <a:pt x="8763" y="0"/>
                </a:lnTo>
                <a:close/>
              </a:path>
            </a:pathLst>
          </a:custGeom>
          <a:solidFill>
            <a:srgbClr val="FFB718"/>
          </a:solidFill>
          <a:ln w="0">
            <a:noFill/>
            <a:prstDash val="solid"/>
            <a:round/>
            <a:headEnd/>
            <a:tailEnd/>
          </a:ln>
        </p:spPr>
      </p:sp>
      <p:sp>
        <p:nvSpPr>
          <p:cNvPr id="14" name="Freeform 6"/>
          <p:cNvSpPr/>
          <p:nvPr userDrawn="1"/>
        </p:nvSpPr>
        <p:spPr bwMode="auto">
          <a:xfrm rot="10800000" flipH="1" flipV="1">
            <a:off x="10587818" y="1034724"/>
            <a:ext cx="643415" cy="865927"/>
          </a:xfrm>
          <a:custGeom>
            <a:avLst/>
            <a:gdLst/>
            <a:ahLst/>
            <a:cxnLst/>
            <a:rect l="l" t="t" r="r" b="b"/>
            <a:pathLst>
              <a:path w="10002" h="10000">
                <a:moveTo>
                  <a:pt x="8763" y="0"/>
                </a:moveTo>
                <a:lnTo>
                  <a:pt x="10002" y="0"/>
                </a:lnTo>
                <a:lnTo>
                  <a:pt x="10002" y="10000"/>
                </a:lnTo>
                <a:lnTo>
                  <a:pt x="2" y="10000"/>
                </a:lnTo>
                <a:cubicBezTo>
                  <a:pt x="-2" y="9698"/>
                  <a:pt x="4" y="9427"/>
                  <a:pt x="0" y="9125"/>
                </a:cubicBezTo>
                <a:lnTo>
                  <a:pt x="8763" y="9128"/>
                </a:lnTo>
                <a:lnTo>
                  <a:pt x="8763" y="0"/>
                </a:lnTo>
                <a:close/>
              </a:path>
            </a:pathLst>
          </a:custGeom>
          <a:solidFill>
            <a:srgbClr val="FFB718"/>
          </a:solidFill>
          <a:ln w="0">
            <a:noFill/>
            <a:prstDash val="solid"/>
            <a:round/>
            <a:headEnd/>
            <a:tailEnd/>
          </a:ln>
        </p:spPr>
      </p:sp>
      <p:sp>
        <p:nvSpPr>
          <p:cNvPr id="3" name="Text Placeholder 2"/>
          <p:cNvSpPr>
            <a:spLocks noGrp="1"/>
          </p:cNvSpPr>
          <p:nvPr>
            <p:ph type="body" idx="1"/>
          </p:nvPr>
        </p:nvSpPr>
        <p:spPr>
          <a:xfrm>
            <a:off x="1371600" y="2340864"/>
            <a:ext cx="4443984" cy="823912"/>
          </a:xfrm>
        </p:spPr>
        <p:txBody>
          <a:bodyPr anchor="b">
            <a:noAutofit/>
          </a:bodyPr>
          <a:lstStyle>
            <a:lvl1pPr marL="0" indent="0">
              <a:lnSpc>
                <a:spcPct val="84000"/>
              </a:lnSpc>
              <a:spcBef>
                <a:spcPts val="0"/>
              </a:spcBef>
              <a:spcAft>
                <a:spcPts val="0"/>
              </a:spcAft>
              <a:buNone/>
              <a:defRPr sz="3000" b="0" baseline="0">
                <a:solidFill>
                  <a:schemeClr val="tx2"/>
                </a:solidFill>
              </a:defRPr>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en-US"/>
              <a:t>Click to edit Master text styles</a:t>
            </a:r>
          </a:p>
        </p:txBody>
      </p:sp>
      <p:sp>
        <p:nvSpPr>
          <p:cNvPr id="4" name="Content Placeholder 3"/>
          <p:cNvSpPr>
            <a:spLocks noGrp="1"/>
          </p:cNvSpPr>
          <p:nvPr>
            <p:ph sz="half" idx="2"/>
          </p:nvPr>
        </p:nvSpPr>
        <p:spPr>
          <a:xfrm>
            <a:off x="1371600" y="3305211"/>
            <a:ext cx="4443984" cy="2562193"/>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525015" y="2340864"/>
            <a:ext cx="4443984" cy="823912"/>
          </a:xfrm>
        </p:spPr>
        <p:txBody>
          <a:bodyPr anchor="b">
            <a:noAutofit/>
          </a:bodyPr>
          <a:lstStyle>
            <a:lvl1pPr marL="0" indent="0">
              <a:lnSpc>
                <a:spcPct val="84000"/>
              </a:lnSpc>
              <a:spcBef>
                <a:spcPts val="0"/>
              </a:spcBef>
              <a:spcAft>
                <a:spcPts val="0"/>
              </a:spcAft>
              <a:buNone/>
              <a:defRPr sz="3000" b="0" baseline="0">
                <a:solidFill>
                  <a:schemeClr val="tx2"/>
                </a:solidFill>
              </a:defRPr>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525015" y="3305211"/>
            <a:ext cx="4443984" cy="2562193"/>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lvl1pPr>
              <a:defRPr>
                <a:solidFill>
                  <a:schemeClr val="bg1"/>
                </a:solidFill>
              </a:defRPr>
            </a:lvl1pPr>
          </a:lstStyle>
          <a:p>
            <a:fld id="{123BADBA-EE5A-4037-A92B-37D7FE42985E}" type="datetime1">
              <a:rPr lang="en-US" smtClean="0"/>
              <a:t>5/24/2023</a:t>
            </a:fld>
            <a:endParaRPr lang="en-US"/>
          </a:p>
        </p:txBody>
      </p:sp>
      <p:sp>
        <p:nvSpPr>
          <p:cNvPr id="8" name="Footer Placeholder 7"/>
          <p:cNvSpPr>
            <a:spLocks noGrp="1"/>
          </p:cNvSpPr>
          <p:nvPr>
            <p:ph type="ftr" sz="quarter" idx="11"/>
          </p:nvPr>
        </p:nvSpPr>
        <p:spPr/>
        <p:txBody>
          <a:bodyPr/>
          <a:lstStyle>
            <a:lvl1pPr>
              <a:defRPr>
                <a:solidFill>
                  <a:schemeClr val="bg1"/>
                </a:solidFill>
              </a:defRPr>
            </a:lvl1pPr>
          </a:lstStyle>
          <a:p>
            <a:endParaRPr lang="en-US"/>
          </a:p>
        </p:txBody>
      </p:sp>
      <p:sp>
        <p:nvSpPr>
          <p:cNvPr id="11" name="Slide Number Placeholder 6"/>
          <p:cNvSpPr>
            <a:spLocks noGrp="1"/>
          </p:cNvSpPr>
          <p:nvPr>
            <p:ph type="sldNum" sz="quarter" idx="12"/>
          </p:nvPr>
        </p:nvSpPr>
        <p:spPr>
          <a:xfrm>
            <a:off x="9170571" y="6453386"/>
            <a:ext cx="1596292" cy="404614"/>
          </a:xfrm>
          <a:prstGeom prst="rect">
            <a:avLst/>
          </a:prstGeom>
        </p:spPr>
        <p:txBody>
          <a:bodyPr/>
          <a:lstStyle>
            <a:lvl1pPr>
              <a:defRPr>
                <a:solidFill>
                  <a:schemeClr val="bg1"/>
                </a:solidFill>
              </a:defRPr>
            </a:lvl1pPr>
          </a:lstStyle>
          <a:p>
            <a:fld id="{33943F3E-CE48-48F4-A664-D93E49928CBC}" type="slidenum">
              <a:rPr lang="en-US" smtClean="0"/>
              <a:pPr/>
              <a:t>‹#›</a:t>
            </a:fld>
            <a:endParaRPr lang="en-US" dirty="0"/>
          </a:p>
        </p:txBody>
      </p:sp>
      <p:sp>
        <p:nvSpPr>
          <p:cNvPr id="16" name="Title 1"/>
          <p:cNvSpPr>
            <a:spLocks noGrp="1"/>
          </p:cNvSpPr>
          <p:nvPr>
            <p:ph type="title"/>
          </p:nvPr>
        </p:nvSpPr>
        <p:spPr>
          <a:xfrm>
            <a:off x="1371600" y="870860"/>
            <a:ext cx="9601200" cy="829157"/>
          </a:xfrm>
          <a:prstGeom prst="rect">
            <a:avLst/>
          </a:prstGeom>
        </p:spPr>
        <p:txBody>
          <a:bodyPr/>
          <a:lstStyle>
            <a:lvl1pPr>
              <a:defRPr b="1">
                <a:solidFill>
                  <a:srgbClr val="101D49"/>
                </a:solidFill>
              </a:defRPr>
            </a:lvl1pPr>
          </a:lstStyle>
          <a:p>
            <a:r>
              <a:rPr lang="en-US" dirty="0"/>
              <a:t>Click to edit Master title style</a:t>
            </a:r>
          </a:p>
        </p:txBody>
      </p:sp>
      <p:pic>
        <p:nvPicPr>
          <p:cNvPr id="17" name="Picture 1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377555" y="5226795"/>
            <a:ext cx="1562816" cy="1562072"/>
          </a:xfrm>
          <a:prstGeom prst="rect">
            <a:avLst/>
          </a:prstGeom>
        </p:spPr>
      </p:pic>
    </p:spTree>
    <p:extLst>
      <p:ext uri="{BB962C8B-B14F-4D97-AF65-F5344CB8AC3E}">
        <p14:creationId xmlns:p14="http://schemas.microsoft.com/office/powerpoint/2010/main" val="283818037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Title Only">
    <p:bg>
      <p:bgPr>
        <a:solidFill>
          <a:srgbClr val="101D49"/>
        </a:solidFill>
        <a:effectLst/>
      </p:bgPr>
    </p:bg>
    <p:spTree>
      <p:nvGrpSpPr>
        <p:cNvPr id="1" name=""/>
        <p:cNvGrpSpPr/>
        <p:nvPr/>
      </p:nvGrpSpPr>
      <p:grpSpPr>
        <a:xfrm>
          <a:off x="0" y="0"/>
          <a:ext cx="0" cy="0"/>
          <a:chOff x="0" y="0"/>
          <a:chExt cx="0" cy="0"/>
        </a:xfrm>
      </p:grpSpPr>
      <p:sp>
        <p:nvSpPr>
          <p:cNvPr id="8" name="Rectangle 7"/>
          <p:cNvSpPr/>
          <p:nvPr userDrawn="1"/>
        </p:nvSpPr>
        <p:spPr>
          <a:xfrm>
            <a:off x="3" y="685804"/>
            <a:ext cx="10972799" cy="104424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3" name="Date Placeholder 2"/>
          <p:cNvSpPr>
            <a:spLocks noGrp="1"/>
          </p:cNvSpPr>
          <p:nvPr>
            <p:ph type="dt" sz="half" idx="10"/>
          </p:nvPr>
        </p:nvSpPr>
        <p:spPr/>
        <p:txBody>
          <a:bodyPr/>
          <a:lstStyle>
            <a:lvl1pPr>
              <a:defRPr>
                <a:solidFill>
                  <a:schemeClr val="bg1"/>
                </a:solidFill>
              </a:defRPr>
            </a:lvl1pPr>
          </a:lstStyle>
          <a:p>
            <a:fld id="{8849ABA6-74F9-4879-883F-535447CDD6F9}" type="datetime1">
              <a:rPr lang="en-US" smtClean="0"/>
              <a:t>5/24/2023</a:t>
            </a:fld>
            <a:endParaRPr lang="en-US"/>
          </a:p>
        </p:txBody>
      </p:sp>
      <p:sp>
        <p:nvSpPr>
          <p:cNvPr id="4" name="Footer Placeholder 3"/>
          <p:cNvSpPr>
            <a:spLocks noGrp="1"/>
          </p:cNvSpPr>
          <p:nvPr>
            <p:ph type="ftr" sz="quarter" idx="11"/>
          </p:nvPr>
        </p:nvSpPr>
        <p:spPr/>
        <p:txBody>
          <a:bodyPr/>
          <a:lstStyle>
            <a:lvl1pPr>
              <a:defRPr>
                <a:solidFill>
                  <a:schemeClr val="bg1"/>
                </a:solidFill>
              </a:defRPr>
            </a:lvl1pPr>
          </a:lstStyle>
          <a:p>
            <a:endParaRPr lang="en-US"/>
          </a:p>
        </p:txBody>
      </p:sp>
      <p:sp>
        <p:nvSpPr>
          <p:cNvPr id="7" name="Slide Number Placeholder 6"/>
          <p:cNvSpPr>
            <a:spLocks noGrp="1"/>
          </p:cNvSpPr>
          <p:nvPr>
            <p:ph type="sldNum" sz="quarter" idx="12"/>
          </p:nvPr>
        </p:nvSpPr>
        <p:spPr>
          <a:xfrm>
            <a:off x="9170571" y="6453386"/>
            <a:ext cx="1596292" cy="404614"/>
          </a:xfrm>
          <a:prstGeom prst="rect">
            <a:avLst/>
          </a:prstGeom>
        </p:spPr>
        <p:txBody>
          <a:bodyPr/>
          <a:lstStyle>
            <a:lvl1pPr>
              <a:defRPr>
                <a:solidFill>
                  <a:schemeClr val="bg1"/>
                </a:solidFill>
              </a:defRPr>
            </a:lvl1pPr>
          </a:lstStyle>
          <a:p>
            <a:fld id="{33943F3E-CE48-48F4-A664-D93E49928CBC}" type="slidenum">
              <a:rPr lang="en-US" smtClean="0"/>
              <a:pPr/>
              <a:t>‹#›</a:t>
            </a:fld>
            <a:endParaRPr lang="en-US" dirty="0"/>
          </a:p>
        </p:txBody>
      </p:sp>
      <p:sp>
        <p:nvSpPr>
          <p:cNvPr id="14" name="Title 1"/>
          <p:cNvSpPr>
            <a:spLocks noGrp="1"/>
          </p:cNvSpPr>
          <p:nvPr>
            <p:ph type="title"/>
          </p:nvPr>
        </p:nvSpPr>
        <p:spPr>
          <a:xfrm>
            <a:off x="1371600" y="870860"/>
            <a:ext cx="9601200" cy="829157"/>
          </a:xfrm>
          <a:prstGeom prst="rect">
            <a:avLst/>
          </a:prstGeom>
        </p:spPr>
        <p:txBody>
          <a:bodyPr/>
          <a:lstStyle>
            <a:lvl1pPr>
              <a:defRPr b="1">
                <a:solidFill>
                  <a:srgbClr val="101D49"/>
                </a:solidFill>
              </a:defRPr>
            </a:lvl1pPr>
          </a:lstStyle>
          <a:p>
            <a:r>
              <a:rPr lang="en-US" dirty="0"/>
              <a:t>Click to edit Master title style</a:t>
            </a:r>
          </a:p>
        </p:txBody>
      </p:sp>
      <p:pic>
        <p:nvPicPr>
          <p:cNvPr id="9" name="Picture 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206853" y="5620408"/>
            <a:ext cx="1985147" cy="951961"/>
          </a:xfrm>
          <a:prstGeom prst="rect">
            <a:avLst/>
          </a:prstGeom>
        </p:spPr>
      </p:pic>
    </p:spTree>
    <p:extLst>
      <p:ext uri="{BB962C8B-B14F-4D97-AF65-F5344CB8AC3E}">
        <p14:creationId xmlns:p14="http://schemas.microsoft.com/office/powerpoint/2010/main" val="103523190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1_Title Only">
    <p:bg>
      <p:bgPr>
        <a:solidFill>
          <a:srgbClr val="101D49"/>
        </a:solidFill>
        <a:effectLst/>
      </p:bgPr>
    </p:bg>
    <p:spTree>
      <p:nvGrpSpPr>
        <p:cNvPr id="1" name=""/>
        <p:cNvGrpSpPr/>
        <p:nvPr/>
      </p:nvGrpSpPr>
      <p:grpSpPr>
        <a:xfrm>
          <a:off x="0" y="0"/>
          <a:ext cx="0" cy="0"/>
          <a:chOff x="0" y="0"/>
          <a:chExt cx="0" cy="0"/>
        </a:xfrm>
      </p:grpSpPr>
      <p:sp>
        <p:nvSpPr>
          <p:cNvPr id="8" name="Rectangle 7"/>
          <p:cNvSpPr/>
          <p:nvPr userDrawn="1"/>
        </p:nvSpPr>
        <p:spPr>
          <a:xfrm>
            <a:off x="3" y="685804"/>
            <a:ext cx="10972799" cy="104424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3" name="Date Placeholder 2"/>
          <p:cNvSpPr>
            <a:spLocks noGrp="1"/>
          </p:cNvSpPr>
          <p:nvPr>
            <p:ph type="dt" sz="half" idx="10"/>
          </p:nvPr>
        </p:nvSpPr>
        <p:spPr/>
        <p:txBody>
          <a:bodyPr/>
          <a:lstStyle>
            <a:lvl1pPr>
              <a:defRPr>
                <a:solidFill>
                  <a:schemeClr val="bg1"/>
                </a:solidFill>
              </a:defRPr>
            </a:lvl1pPr>
          </a:lstStyle>
          <a:p>
            <a:fld id="{947EB795-7728-44FD-AF0E-9829E6F84912}" type="datetime1">
              <a:rPr lang="en-US" smtClean="0"/>
              <a:t>5/24/2023</a:t>
            </a:fld>
            <a:endParaRPr lang="en-US"/>
          </a:p>
        </p:txBody>
      </p:sp>
      <p:sp>
        <p:nvSpPr>
          <p:cNvPr id="4" name="Footer Placeholder 3"/>
          <p:cNvSpPr>
            <a:spLocks noGrp="1"/>
          </p:cNvSpPr>
          <p:nvPr>
            <p:ph type="ftr" sz="quarter" idx="11"/>
          </p:nvPr>
        </p:nvSpPr>
        <p:spPr/>
        <p:txBody>
          <a:bodyPr/>
          <a:lstStyle>
            <a:lvl1pPr>
              <a:defRPr>
                <a:solidFill>
                  <a:schemeClr val="bg1"/>
                </a:solidFill>
              </a:defRPr>
            </a:lvl1pPr>
          </a:lstStyle>
          <a:p>
            <a:endParaRPr lang="en-US"/>
          </a:p>
        </p:txBody>
      </p:sp>
      <p:sp>
        <p:nvSpPr>
          <p:cNvPr id="7" name="Slide Number Placeholder 6"/>
          <p:cNvSpPr>
            <a:spLocks noGrp="1"/>
          </p:cNvSpPr>
          <p:nvPr>
            <p:ph type="sldNum" sz="quarter" idx="12"/>
          </p:nvPr>
        </p:nvSpPr>
        <p:spPr>
          <a:xfrm>
            <a:off x="9170571" y="6453386"/>
            <a:ext cx="1596292" cy="404614"/>
          </a:xfrm>
          <a:prstGeom prst="rect">
            <a:avLst/>
          </a:prstGeom>
        </p:spPr>
        <p:txBody>
          <a:bodyPr/>
          <a:lstStyle>
            <a:lvl1pPr>
              <a:defRPr>
                <a:solidFill>
                  <a:schemeClr val="bg1"/>
                </a:solidFill>
              </a:defRPr>
            </a:lvl1pPr>
          </a:lstStyle>
          <a:p>
            <a:fld id="{33943F3E-CE48-48F4-A664-D93E49928CBC}" type="slidenum">
              <a:rPr lang="en-US" smtClean="0"/>
              <a:pPr/>
              <a:t>‹#›</a:t>
            </a:fld>
            <a:endParaRPr lang="en-US" dirty="0"/>
          </a:p>
        </p:txBody>
      </p:sp>
      <p:sp>
        <p:nvSpPr>
          <p:cNvPr id="14" name="Title 1"/>
          <p:cNvSpPr>
            <a:spLocks noGrp="1"/>
          </p:cNvSpPr>
          <p:nvPr>
            <p:ph type="title"/>
          </p:nvPr>
        </p:nvSpPr>
        <p:spPr>
          <a:xfrm>
            <a:off x="1371600" y="870860"/>
            <a:ext cx="9601200" cy="829157"/>
          </a:xfrm>
          <a:prstGeom prst="rect">
            <a:avLst/>
          </a:prstGeom>
        </p:spPr>
        <p:txBody>
          <a:bodyPr/>
          <a:lstStyle>
            <a:lvl1pPr>
              <a:defRPr b="1">
                <a:solidFill>
                  <a:srgbClr val="101D49"/>
                </a:solidFill>
              </a:defRPr>
            </a:lvl1pPr>
          </a:lstStyle>
          <a:p>
            <a:r>
              <a:rPr lang="en-US" dirty="0"/>
              <a:t>Click to edit Master title style</a:t>
            </a:r>
          </a:p>
        </p:txBody>
      </p:sp>
      <p:graphicFrame>
        <p:nvGraphicFramePr>
          <p:cNvPr id="2" name="Diagram 1"/>
          <p:cNvGraphicFramePr/>
          <p:nvPr userDrawn="1">
            <p:extLst>
              <p:ext uri="{D42A27DB-BD31-4B8C-83A1-F6EECF244321}">
                <p14:modId xmlns:p14="http://schemas.microsoft.com/office/powerpoint/2010/main" val="3936289070"/>
              </p:ext>
            </p:extLst>
          </p:nvPr>
        </p:nvGraphicFramePr>
        <p:xfrm>
          <a:off x="657658" y="1885069"/>
          <a:ext cx="10392228" cy="422323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5" name="Picture 4"/>
          <p:cNvPicPr>
            <a:picLocks noChangeAspect="1"/>
          </p:cNvPicPr>
          <p:nvPr userDrawn="1"/>
        </p:nvPicPr>
        <p:blipFill>
          <a:blip r:embed="rId7" cstate="print">
            <a:biLevel thresh="25000"/>
            <a:extLst>
              <a:ext uri="{28A0092B-C50C-407E-A947-70E740481C1C}">
                <a14:useLocalDpi xmlns:a14="http://schemas.microsoft.com/office/drawing/2010/main" val="0"/>
              </a:ext>
            </a:extLst>
          </a:blip>
          <a:stretch>
            <a:fillRect/>
          </a:stretch>
        </p:blipFill>
        <p:spPr>
          <a:xfrm>
            <a:off x="1326995" y="2124299"/>
            <a:ext cx="1171639" cy="1171639"/>
          </a:xfrm>
          <a:prstGeom prst="rect">
            <a:avLst/>
          </a:prstGeom>
        </p:spPr>
      </p:pic>
      <p:pic>
        <p:nvPicPr>
          <p:cNvPr id="11" name="Picture 10"/>
          <p:cNvPicPr>
            <a:picLocks noChangeAspect="1"/>
          </p:cNvPicPr>
          <p:nvPr userDrawn="1"/>
        </p:nvPicPr>
        <p:blipFill>
          <a:blip r:embed="rId8">
            <a:extLst>
              <a:ext uri="{28A0092B-C50C-407E-A947-70E740481C1C}">
                <a14:useLocalDpi xmlns:a14="http://schemas.microsoft.com/office/drawing/2010/main" val="0"/>
              </a:ext>
            </a:extLst>
          </a:blip>
          <a:stretch>
            <a:fillRect/>
          </a:stretch>
        </p:blipFill>
        <p:spPr>
          <a:xfrm>
            <a:off x="3176775" y="2031578"/>
            <a:ext cx="1329564" cy="1357072"/>
          </a:xfrm>
          <a:prstGeom prst="rect">
            <a:avLst/>
          </a:prstGeom>
        </p:spPr>
      </p:pic>
      <p:pic>
        <p:nvPicPr>
          <p:cNvPr id="12" name="Picture 11"/>
          <p:cNvPicPr>
            <a:picLocks noChangeAspect="1"/>
          </p:cNvPicPr>
          <p:nvPr userDrawn="1"/>
        </p:nvPicPr>
        <p:blipFill>
          <a:blip r:embed="rId9">
            <a:extLst>
              <a:ext uri="{28A0092B-C50C-407E-A947-70E740481C1C}">
                <a14:useLocalDpi xmlns:a14="http://schemas.microsoft.com/office/drawing/2010/main" val="0"/>
              </a:ext>
            </a:extLst>
          </a:blip>
          <a:stretch>
            <a:fillRect/>
          </a:stretch>
        </p:blipFill>
        <p:spPr>
          <a:xfrm>
            <a:off x="4773572" y="1673400"/>
            <a:ext cx="2073435" cy="2073435"/>
          </a:xfrm>
          <a:prstGeom prst="rect">
            <a:avLst/>
          </a:prstGeom>
        </p:spPr>
      </p:pic>
      <p:pic>
        <p:nvPicPr>
          <p:cNvPr id="16" name="Picture 15"/>
          <p:cNvPicPr>
            <a:picLocks noChangeAspect="1"/>
          </p:cNvPicPr>
          <p:nvPr userDrawn="1"/>
        </p:nvPicPr>
        <p:blipFill rotWithShape="1">
          <a:blip r:embed="rId10" cstate="print">
            <a:biLevel thresh="25000"/>
            <a:extLst>
              <a:ext uri="{28A0092B-C50C-407E-A947-70E740481C1C}">
                <a14:useLocalDpi xmlns:a14="http://schemas.microsoft.com/office/drawing/2010/main" val="0"/>
              </a:ext>
            </a:extLst>
          </a:blip>
          <a:srcRect l="42370" t="69524" r="38265"/>
          <a:stretch/>
        </p:blipFill>
        <p:spPr>
          <a:xfrm>
            <a:off x="9363605" y="2124299"/>
            <a:ext cx="885371" cy="1393379"/>
          </a:xfrm>
          <a:prstGeom prst="rect">
            <a:avLst/>
          </a:prstGeom>
        </p:spPr>
      </p:pic>
      <p:pic>
        <p:nvPicPr>
          <p:cNvPr id="17" name="Picture 16"/>
          <p:cNvPicPr>
            <a:picLocks noChangeAspect="1"/>
          </p:cNvPicPr>
          <p:nvPr userDrawn="1"/>
        </p:nvPicPr>
        <p:blipFill rotWithShape="1">
          <a:blip r:embed="rId11" cstate="print">
            <a:biLevel thresh="25000"/>
            <a:extLst>
              <a:ext uri="{28A0092B-C50C-407E-A947-70E740481C1C}">
                <a14:useLocalDpi xmlns:a14="http://schemas.microsoft.com/office/drawing/2010/main" val="0"/>
              </a:ext>
            </a:extLst>
          </a:blip>
          <a:srcRect l="2426" t="35124" r="49321" b="29956"/>
          <a:stretch/>
        </p:blipFill>
        <p:spPr>
          <a:xfrm>
            <a:off x="7034884" y="2237877"/>
            <a:ext cx="1595944" cy="1154959"/>
          </a:xfrm>
          <a:prstGeom prst="rect">
            <a:avLst/>
          </a:prstGeom>
        </p:spPr>
      </p:pic>
      <p:sp>
        <p:nvSpPr>
          <p:cNvPr id="21" name="Text Placeholder 20"/>
          <p:cNvSpPr>
            <a:spLocks noGrp="1"/>
          </p:cNvSpPr>
          <p:nvPr>
            <p:ph type="body" sz="quarter" idx="13" hasCustomPrompt="1"/>
          </p:nvPr>
        </p:nvSpPr>
        <p:spPr>
          <a:xfrm>
            <a:off x="1114301" y="3640624"/>
            <a:ext cx="1597025" cy="2467685"/>
          </a:xfrm>
        </p:spPr>
        <p:txBody>
          <a:bodyPr>
            <a:normAutofit/>
          </a:bodyPr>
          <a:lstStyle>
            <a:lvl1pPr marL="0" indent="0">
              <a:buNone/>
              <a:defRPr sz="2400">
                <a:solidFill>
                  <a:schemeClr val="bg1"/>
                </a:solidFill>
              </a:defRPr>
            </a:lvl1pPr>
          </a:lstStyle>
          <a:p>
            <a:pPr lvl="0"/>
            <a:r>
              <a:rPr lang="en-US" dirty="0"/>
              <a:t>[Text]</a:t>
            </a:r>
          </a:p>
        </p:txBody>
      </p:sp>
      <p:sp>
        <p:nvSpPr>
          <p:cNvPr id="22" name="Text Placeholder 20"/>
          <p:cNvSpPr>
            <a:spLocks noGrp="1"/>
          </p:cNvSpPr>
          <p:nvPr>
            <p:ph type="body" sz="quarter" idx="14" hasCustomPrompt="1"/>
          </p:nvPr>
        </p:nvSpPr>
        <p:spPr>
          <a:xfrm>
            <a:off x="3042537" y="3641018"/>
            <a:ext cx="1597025" cy="2467685"/>
          </a:xfrm>
        </p:spPr>
        <p:txBody>
          <a:bodyPr>
            <a:normAutofit/>
          </a:bodyPr>
          <a:lstStyle>
            <a:lvl1pPr marL="0" indent="0">
              <a:buNone/>
              <a:defRPr sz="2400">
                <a:solidFill>
                  <a:schemeClr val="bg1"/>
                </a:solidFill>
              </a:defRPr>
            </a:lvl1pPr>
          </a:lstStyle>
          <a:p>
            <a:pPr lvl="0"/>
            <a:r>
              <a:rPr lang="en-US" dirty="0"/>
              <a:t>[Text]</a:t>
            </a:r>
          </a:p>
        </p:txBody>
      </p:sp>
      <p:sp>
        <p:nvSpPr>
          <p:cNvPr id="23" name="Text Placeholder 20"/>
          <p:cNvSpPr>
            <a:spLocks noGrp="1"/>
          </p:cNvSpPr>
          <p:nvPr>
            <p:ph type="body" sz="quarter" idx="15" hasCustomPrompt="1"/>
          </p:nvPr>
        </p:nvSpPr>
        <p:spPr>
          <a:xfrm>
            <a:off x="5039117" y="3640624"/>
            <a:ext cx="1597025" cy="2467685"/>
          </a:xfrm>
        </p:spPr>
        <p:txBody>
          <a:bodyPr>
            <a:normAutofit/>
          </a:bodyPr>
          <a:lstStyle>
            <a:lvl1pPr marL="0" indent="0">
              <a:buNone/>
              <a:defRPr sz="2400">
                <a:solidFill>
                  <a:schemeClr val="bg1"/>
                </a:solidFill>
              </a:defRPr>
            </a:lvl1pPr>
          </a:lstStyle>
          <a:p>
            <a:pPr lvl="0"/>
            <a:r>
              <a:rPr lang="en-US" dirty="0"/>
              <a:t>[Text]</a:t>
            </a:r>
          </a:p>
        </p:txBody>
      </p:sp>
      <p:sp>
        <p:nvSpPr>
          <p:cNvPr id="24" name="Text Placeholder 20"/>
          <p:cNvSpPr>
            <a:spLocks noGrp="1"/>
          </p:cNvSpPr>
          <p:nvPr>
            <p:ph type="body" sz="quarter" idx="16" hasCustomPrompt="1"/>
          </p:nvPr>
        </p:nvSpPr>
        <p:spPr>
          <a:xfrm>
            <a:off x="7033806" y="3640624"/>
            <a:ext cx="1597025" cy="2467685"/>
          </a:xfrm>
        </p:spPr>
        <p:txBody>
          <a:bodyPr>
            <a:normAutofit/>
          </a:bodyPr>
          <a:lstStyle>
            <a:lvl1pPr marL="0" indent="0">
              <a:buNone/>
              <a:defRPr sz="2400">
                <a:solidFill>
                  <a:schemeClr val="bg1"/>
                </a:solidFill>
              </a:defRPr>
            </a:lvl1pPr>
          </a:lstStyle>
          <a:p>
            <a:pPr lvl="0"/>
            <a:r>
              <a:rPr lang="en-US" dirty="0"/>
              <a:t>[Text]</a:t>
            </a:r>
          </a:p>
        </p:txBody>
      </p:sp>
      <p:sp>
        <p:nvSpPr>
          <p:cNvPr id="25" name="Text Placeholder 20"/>
          <p:cNvSpPr>
            <a:spLocks noGrp="1"/>
          </p:cNvSpPr>
          <p:nvPr>
            <p:ph type="body" sz="quarter" idx="17" hasCustomPrompt="1"/>
          </p:nvPr>
        </p:nvSpPr>
        <p:spPr>
          <a:xfrm>
            <a:off x="9007778" y="3640624"/>
            <a:ext cx="1597025" cy="2467685"/>
          </a:xfrm>
        </p:spPr>
        <p:txBody>
          <a:bodyPr>
            <a:normAutofit/>
          </a:bodyPr>
          <a:lstStyle>
            <a:lvl1pPr marL="0" indent="0">
              <a:buNone/>
              <a:defRPr sz="2400">
                <a:solidFill>
                  <a:schemeClr val="bg1"/>
                </a:solidFill>
              </a:defRPr>
            </a:lvl1pPr>
          </a:lstStyle>
          <a:p>
            <a:pPr lvl="0"/>
            <a:r>
              <a:rPr lang="en-US" dirty="0"/>
              <a:t>[Text]</a:t>
            </a:r>
          </a:p>
        </p:txBody>
      </p:sp>
      <p:pic>
        <p:nvPicPr>
          <p:cNvPr id="19" name="Picture 18"/>
          <p:cNvPicPr>
            <a:picLocks noChangeAspect="1"/>
          </p:cNvPicPr>
          <p:nvPr userDrawn="1"/>
        </p:nvPicPr>
        <p:blipFill>
          <a:blip r:embed="rId12" cstate="print">
            <a:extLst>
              <a:ext uri="{28A0092B-C50C-407E-A947-70E740481C1C}">
                <a14:useLocalDpi xmlns:a14="http://schemas.microsoft.com/office/drawing/2010/main" val="0"/>
              </a:ext>
            </a:extLst>
          </a:blip>
          <a:stretch>
            <a:fillRect/>
          </a:stretch>
        </p:blipFill>
        <p:spPr>
          <a:xfrm>
            <a:off x="10206853" y="5620408"/>
            <a:ext cx="1985147" cy="951961"/>
          </a:xfrm>
          <a:prstGeom prst="rect">
            <a:avLst/>
          </a:prstGeom>
        </p:spPr>
      </p:pic>
    </p:spTree>
    <p:extLst>
      <p:ext uri="{BB962C8B-B14F-4D97-AF65-F5344CB8AC3E}">
        <p14:creationId xmlns:p14="http://schemas.microsoft.com/office/powerpoint/2010/main" val="117764627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101D49"/>
        </a:solidFill>
        <a:effectLst/>
      </p:bgPr>
    </p:bg>
    <p:spTree>
      <p:nvGrpSpPr>
        <p:cNvPr id="1" name=""/>
        <p:cNvGrpSpPr/>
        <p:nvPr/>
      </p:nvGrpSpPr>
      <p:grpSpPr>
        <a:xfrm>
          <a:off x="0" y="0"/>
          <a:ext cx="0" cy="0"/>
          <a:chOff x="0" y="0"/>
          <a:chExt cx="0" cy="0"/>
        </a:xfrm>
      </p:grpSpPr>
      <p:sp>
        <p:nvSpPr>
          <p:cNvPr id="11" name="Rectangle 10"/>
          <p:cNvSpPr/>
          <p:nvPr userDrawn="1"/>
        </p:nvSpPr>
        <p:spPr>
          <a:xfrm>
            <a:off x="400285" y="410818"/>
            <a:ext cx="11390915" cy="604256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3" name="Text Placeholder 2"/>
          <p:cNvSpPr>
            <a:spLocks noGrp="1"/>
          </p:cNvSpPr>
          <p:nvPr>
            <p:ph type="body" idx="1"/>
          </p:nvPr>
        </p:nvSpPr>
        <p:spPr>
          <a:xfrm>
            <a:off x="1371600" y="2286000"/>
            <a:ext cx="9601200" cy="35814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390650" y="6453386"/>
            <a:ext cx="1204572" cy="404614"/>
          </a:xfrm>
          <a:prstGeom prst="rect">
            <a:avLst/>
          </a:prstGeom>
        </p:spPr>
        <p:txBody>
          <a:bodyPr vert="horz" lIns="91440" tIns="45720" rIns="91440" bIns="45720" rtlCol="0" anchor="ctr"/>
          <a:lstStyle>
            <a:lvl1pPr algn="l">
              <a:defRPr sz="1200" baseline="0">
                <a:solidFill>
                  <a:schemeClr val="bg1"/>
                </a:solidFill>
              </a:defRPr>
            </a:lvl1pPr>
          </a:lstStyle>
          <a:p>
            <a:fld id="{B402F9ED-5BFD-4EA1-A265-FC887556FD32}" type="datetime1">
              <a:rPr lang="en-US" smtClean="0"/>
              <a:t>5/24/2023</a:t>
            </a:fld>
            <a:endParaRPr lang="en-US"/>
          </a:p>
        </p:txBody>
      </p:sp>
      <p:sp>
        <p:nvSpPr>
          <p:cNvPr id="5" name="Footer Placeholder 4"/>
          <p:cNvSpPr>
            <a:spLocks noGrp="1"/>
          </p:cNvSpPr>
          <p:nvPr>
            <p:ph type="ftr" sz="quarter" idx="3"/>
          </p:nvPr>
        </p:nvSpPr>
        <p:spPr>
          <a:xfrm>
            <a:off x="2893566" y="6453386"/>
            <a:ext cx="6280831" cy="404614"/>
          </a:xfrm>
          <a:prstGeom prst="rect">
            <a:avLst/>
          </a:prstGeom>
        </p:spPr>
        <p:txBody>
          <a:bodyPr vert="horz" lIns="91440" tIns="45720" rIns="91440" bIns="45720" rtlCol="0" anchor="ctr"/>
          <a:lstStyle>
            <a:lvl1pPr algn="l">
              <a:defRPr sz="1200" baseline="0">
                <a:solidFill>
                  <a:schemeClr val="bg1"/>
                </a:solidFill>
              </a:defRPr>
            </a:lvl1pPr>
          </a:lstStyle>
          <a:p>
            <a:endParaRPr lang="en-US"/>
          </a:p>
        </p:txBody>
      </p:sp>
      <p:sp>
        <p:nvSpPr>
          <p:cNvPr id="8" name="Slide Number Placeholder 6"/>
          <p:cNvSpPr>
            <a:spLocks noGrp="1"/>
          </p:cNvSpPr>
          <p:nvPr>
            <p:ph type="sldNum" sz="quarter" idx="4"/>
          </p:nvPr>
        </p:nvSpPr>
        <p:spPr>
          <a:xfrm>
            <a:off x="9170571" y="6453386"/>
            <a:ext cx="1596292" cy="404614"/>
          </a:xfrm>
          <a:prstGeom prst="rect">
            <a:avLst/>
          </a:prstGeom>
        </p:spPr>
        <p:txBody>
          <a:bodyPr/>
          <a:lstStyle>
            <a:lvl1pPr>
              <a:defRPr>
                <a:solidFill>
                  <a:schemeClr val="bg1"/>
                </a:solidFill>
              </a:defRPr>
            </a:lvl1pPr>
          </a:lstStyle>
          <a:p>
            <a:fld id="{33943F3E-CE48-48F4-A664-D93E49928CBC}" type="slidenum">
              <a:rPr lang="en-US" smtClean="0"/>
              <a:pPr/>
              <a:t>‹#›</a:t>
            </a:fld>
            <a:endParaRPr lang="en-US" dirty="0"/>
          </a:p>
        </p:txBody>
      </p:sp>
      <p:sp>
        <p:nvSpPr>
          <p:cNvPr id="12" name="Title 1"/>
          <p:cNvSpPr txBox="1">
            <a:spLocks/>
          </p:cNvSpPr>
          <p:nvPr userDrawn="1"/>
        </p:nvSpPr>
        <p:spPr>
          <a:xfrm>
            <a:off x="1371600" y="870860"/>
            <a:ext cx="9601200" cy="829157"/>
          </a:xfrm>
          <a:prstGeom prst="rect">
            <a:avLst/>
          </a:prstGeom>
        </p:spPr>
        <p:txBody>
          <a:bodyPr/>
          <a:lstStyle>
            <a:lvl1pPr algn="l" defTabSz="914400" rtl="0" eaLnBrk="1" latinLnBrk="0" hangingPunct="1">
              <a:lnSpc>
                <a:spcPct val="89000"/>
              </a:lnSpc>
              <a:spcBef>
                <a:spcPct val="0"/>
              </a:spcBef>
              <a:buNone/>
              <a:defRPr sz="4400" b="1" kern="1200" baseline="0">
                <a:solidFill>
                  <a:srgbClr val="101D49"/>
                </a:solidFill>
                <a:latin typeface="+mj-lt"/>
                <a:ea typeface="+mj-ea"/>
                <a:cs typeface="+mj-cs"/>
              </a:defRPr>
            </a:lvl1pPr>
          </a:lstStyle>
          <a:p>
            <a:r>
              <a:rPr lang="en-US" sz="4400"/>
              <a:t>Click to edit Master title style</a:t>
            </a:r>
            <a:endParaRPr lang="en-US" sz="4400" dirty="0"/>
          </a:p>
        </p:txBody>
      </p:sp>
      <p:sp>
        <p:nvSpPr>
          <p:cNvPr id="13" name="Freeform 6"/>
          <p:cNvSpPr/>
          <p:nvPr userDrawn="1"/>
        </p:nvSpPr>
        <p:spPr bwMode="auto">
          <a:xfrm flipH="1" flipV="1">
            <a:off x="1113173" y="591262"/>
            <a:ext cx="643415" cy="865927"/>
          </a:xfrm>
          <a:custGeom>
            <a:avLst/>
            <a:gdLst/>
            <a:ahLst/>
            <a:cxnLst/>
            <a:rect l="l" t="t" r="r" b="b"/>
            <a:pathLst>
              <a:path w="10002" h="10000">
                <a:moveTo>
                  <a:pt x="8763" y="0"/>
                </a:moveTo>
                <a:lnTo>
                  <a:pt x="10002" y="0"/>
                </a:lnTo>
                <a:lnTo>
                  <a:pt x="10002" y="10000"/>
                </a:lnTo>
                <a:lnTo>
                  <a:pt x="2" y="10000"/>
                </a:lnTo>
                <a:cubicBezTo>
                  <a:pt x="-2" y="9698"/>
                  <a:pt x="4" y="9427"/>
                  <a:pt x="0" y="9125"/>
                </a:cubicBezTo>
                <a:lnTo>
                  <a:pt x="8763" y="9128"/>
                </a:lnTo>
                <a:lnTo>
                  <a:pt x="8763" y="0"/>
                </a:lnTo>
                <a:close/>
              </a:path>
            </a:pathLst>
          </a:custGeom>
          <a:solidFill>
            <a:srgbClr val="FFB718"/>
          </a:solidFill>
          <a:ln w="0">
            <a:noFill/>
            <a:prstDash val="solid"/>
            <a:round/>
            <a:headEnd/>
            <a:tailEnd/>
          </a:ln>
        </p:spPr>
      </p:sp>
      <p:sp>
        <p:nvSpPr>
          <p:cNvPr id="14" name="Freeform 6"/>
          <p:cNvSpPr/>
          <p:nvPr userDrawn="1"/>
        </p:nvSpPr>
        <p:spPr bwMode="auto">
          <a:xfrm rot="10800000" flipH="1" flipV="1">
            <a:off x="10587818" y="1034724"/>
            <a:ext cx="643415" cy="865927"/>
          </a:xfrm>
          <a:custGeom>
            <a:avLst/>
            <a:gdLst/>
            <a:ahLst/>
            <a:cxnLst/>
            <a:rect l="l" t="t" r="r" b="b"/>
            <a:pathLst>
              <a:path w="10002" h="10000">
                <a:moveTo>
                  <a:pt x="8763" y="0"/>
                </a:moveTo>
                <a:lnTo>
                  <a:pt x="10002" y="0"/>
                </a:lnTo>
                <a:lnTo>
                  <a:pt x="10002" y="10000"/>
                </a:lnTo>
                <a:lnTo>
                  <a:pt x="2" y="10000"/>
                </a:lnTo>
                <a:cubicBezTo>
                  <a:pt x="-2" y="9698"/>
                  <a:pt x="4" y="9427"/>
                  <a:pt x="0" y="9125"/>
                </a:cubicBezTo>
                <a:lnTo>
                  <a:pt x="8763" y="9128"/>
                </a:lnTo>
                <a:lnTo>
                  <a:pt x="8763" y="0"/>
                </a:lnTo>
                <a:close/>
              </a:path>
            </a:pathLst>
          </a:custGeom>
          <a:solidFill>
            <a:srgbClr val="FFB718"/>
          </a:solidFill>
          <a:ln w="0">
            <a:noFill/>
            <a:prstDash val="solid"/>
            <a:round/>
            <a:headEnd/>
            <a:tailEnd/>
          </a:ln>
        </p:spPr>
      </p:sp>
      <p:pic>
        <p:nvPicPr>
          <p:cNvPr id="15" name="Picture 14"/>
          <p:cNvPicPr>
            <a:picLocks noChangeAspect="1"/>
          </p:cNvPicPr>
          <p:nvPr userDrawn="1"/>
        </p:nvPicPr>
        <p:blipFill>
          <a:blip r:embed="rId9" cstate="print">
            <a:extLst>
              <a:ext uri="{28A0092B-C50C-407E-A947-70E740481C1C}">
                <a14:useLocalDpi xmlns:a14="http://schemas.microsoft.com/office/drawing/2010/main" val="0"/>
              </a:ext>
            </a:extLst>
          </a:blip>
          <a:stretch>
            <a:fillRect/>
          </a:stretch>
        </p:blipFill>
        <p:spPr>
          <a:xfrm>
            <a:off x="10377555" y="5226795"/>
            <a:ext cx="1562816" cy="1562072"/>
          </a:xfrm>
          <a:prstGeom prst="rect">
            <a:avLst/>
          </a:prstGeom>
        </p:spPr>
      </p:pic>
    </p:spTree>
    <p:extLst>
      <p:ext uri="{BB962C8B-B14F-4D97-AF65-F5344CB8AC3E}">
        <p14:creationId xmlns:p14="http://schemas.microsoft.com/office/powerpoint/2010/main" val="3698954984"/>
      </p:ext>
    </p:extLst>
  </p:cSld>
  <p:clrMap bg1="lt1" tx1="dk1" bg2="lt2" tx2="dk2" accent1="accent1" accent2="accent2" accent3="accent3" accent4="accent4" accent5="accent5" accent6="accent6" hlink="hlink" folHlink="folHlink"/>
  <p:sldLayoutIdLst>
    <p:sldLayoutId id="2147483661" r:id="rId1"/>
    <p:sldLayoutId id="2147483669" r:id="rId2"/>
    <p:sldLayoutId id="2147483670" r:id="rId3"/>
    <p:sldLayoutId id="2147483662" r:id="rId4"/>
    <p:sldLayoutId id="2147483665" r:id="rId5"/>
    <p:sldLayoutId id="2147483666" r:id="rId6"/>
    <p:sldLayoutId id="2147483671" r:id="rId7"/>
  </p:sldLayoutIdLst>
  <p:hf hdr="0" ftr="0" dt="0"/>
  <p:txStyles>
    <p:titleStyle>
      <a:lvl1pPr algn="l" defTabSz="914377" rtl="0" eaLnBrk="1" latinLnBrk="0" hangingPunct="1">
        <a:lnSpc>
          <a:spcPct val="89000"/>
        </a:lnSpc>
        <a:spcBef>
          <a:spcPct val="0"/>
        </a:spcBef>
        <a:buNone/>
        <a:defRPr sz="4400" kern="1200" baseline="0">
          <a:solidFill>
            <a:srgbClr val="101D49"/>
          </a:solidFill>
          <a:latin typeface="+mj-lt"/>
          <a:ea typeface="+mj-ea"/>
          <a:cs typeface="+mj-cs"/>
        </a:defRPr>
      </a:lvl1pPr>
    </p:titleStyle>
    <p:bodyStyle>
      <a:lvl1pPr marL="384038" indent="-384038" algn="l" defTabSz="914377" rtl="0" eaLnBrk="1" latinLnBrk="0" hangingPunct="1">
        <a:lnSpc>
          <a:spcPct val="94000"/>
        </a:lnSpc>
        <a:spcBef>
          <a:spcPts val="1000"/>
        </a:spcBef>
        <a:spcAft>
          <a:spcPts val="200"/>
        </a:spcAft>
        <a:buFont typeface="Franklin Gothic Book" panose="020B0503020102020204" pitchFamily="34" charset="0"/>
        <a:buChar char="■"/>
        <a:defRPr sz="2000" kern="1200" baseline="0">
          <a:solidFill>
            <a:schemeClr val="tx2"/>
          </a:solidFill>
          <a:latin typeface="+mn-lt"/>
          <a:ea typeface="+mn-ea"/>
          <a:cs typeface="+mn-cs"/>
        </a:defRPr>
      </a:lvl1pPr>
      <a:lvl2pPr marL="914377" indent="-384038" algn="l" defTabSz="914377" rtl="0" eaLnBrk="1" latinLnBrk="0" hangingPunct="1">
        <a:lnSpc>
          <a:spcPct val="94000"/>
        </a:lnSpc>
        <a:spcBef>
          <a:spcPts val="500"/>
        </a:spcBef>
        <a:spcAft>
          <a:spcPts val="200"/>
        </a:spcAft>
        <a:buFont typeface="Franklin Gothic Book" panose="020B0503020102020204" pitchFamily="34" charset="0"/>
        <a:buChar char="–"/>
        <a:defRPr sz="2000" i="1" kern="1200" baseline="0">
          <a:solidFill>
            <a:schemeClr val="tx2"/>
          </a:solidFill>
          <a:latin typeface="+mn-lt"/>
          <a:ea typeface="+mn-ea"/>
          <a:cs typeface="+mn-cs"/>
        </a:defRPr>
      </a:lvl2pPr>
      <a:lvl3pPr marL="1371566" indent="-384038" algn="l" defTabSz="914377" rtl="0" eaLnBrk="1" latinLnBrk="0" hangingPunct="1">
        <a:lnSpc>
          <a:spcPct val="94000"/>
        </a:lnSpc>
        <a:spcBef>
          <a:spcPts val="500"/>
        </a:spcBef>
        <a:spcAft>
          <a:spcPts val="200"/>
        </a:spcAft>
        <a:buFont typeface="Franklin Gothic Book" panose="020B0503020102020204" pitchFamily="34" charset="0"/>
        <a:buChar char="■"/>
        <a:defRPr sz="1800" kern="1200" baseline="0">
          <a:solidFill>
            <a:schemeClr val="tx2"/>
          </a:solidFill>
          <a:latin typeface="+mn-lt"/>
          <a:ea typeface="+mn-ea"/>
          <a:cs typeface="+mn-cs"/>
        </a:defRPr>
      </a:lvl3pPr>
      <a:lvl4pPr marL="1828754" indent="-384038" algn="l" defTabSz="914377" rtl="0" eaLnBrk="1" latinLnBrk="0" hangingPunct="1">
        <a:lnSpc>
          <a:spcPct val="94000"/>
        </a:lnSpc>
        <a:spcBef>
          <a:spcPts val="500"/>
        </a:spcBef>
        <a:spcAft>
          <a:spcPts val="200"/>
        </a:spcAft>
        <a:buFont typeface="Franklin Gothic Book" panose="020B0503020102020204" pitchFamily="34" charset="0"/>
        <a:buChar char="–"/>
        <a:defRPr sz="1800" i="1" kern="1200" baseline="0">
          <a:solidFill>
            <a:schemeClr val="tx2"/>
          </a:solidFill>
          <a:latin typeface="+mn-lt"/>
          <a:ea typeface="+mn-ea"/>
          <a:cs typeface="+mn-cs"/>
        </a:defRPr>
      </a:lvl4pPr>
      <a:lvl5pPr marL="2285943" indent="-384038" algn="l" defTabSz="914377" rtl="0" eaLnBrk="1" latinLnBrk="0" hangingPunct="1">
        <a:lnSpc>
          <a:spcPct val="94000"/>
        </a:lnSpc>
        <a:spcBef>
          <a:spcPts val="500"/>
        </a:spcBef>
        <a:spcAft>
          <a:spcPts val="200"/>
        </a:spcAft>
        <a:buFont typeface="Franklin Gothic Book" panose="020B0503020102020204" pitchFamily="34" charset="0"/>
        <a:buChar char="■"/>
        <a:defRPr sz="1600" kern="1200" baseline="0">
          <a:solidFill>
            <a:schemeClr val="tx2"/>
          </a:solidFill>
          <a:latin typeface="+mn-lt"/>
          <a:ea typeface="+mn-ea"/>
          <a:cs typeface="+mn-cs"/>
        </a:defRPr>
      </a:lvl5pPr>
      <a:lvl6pPr marL="2743131" indent="-384038" algn="l" defTabSz="914377" rtl="0" eaLnBrk="1" latinLnBrk="0" hangingPunct="1">
        <a:lnSpc>
          <a:spcPct val="94000"/>
        </a:lnSpc>
        <a:spcBef>
          <a:spcPts val="500"/>
        </a:spcBef>
        <a:spcAft>
          <a:spcPts val="200"/>
        </a:spcAft>
        <a:buFont typeface="Franklin Gothic Book" panose="020B0503020102020204" pitchFamily="34" charset="0"/>
        <a:buChar char="–"/>
        <a:defRPr sz="1600" i="1" kern="1200" baseline="0">
          <a:solidFill>
            <a:schemeClr val="tx2"/>
          </a:solidFill>
          <a:latin typeface="+mn-lt"/>
          <a:ea typeface="+mn-ea"/>
          <a:cs typeface="+mn-cs"/>
        </a:defRPr>
      </a:lvl6pPr>
      <a:lvl7pPr marL="3200320" indent="-384038" algn="l" defTabSz="914377"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7pPr>
      <a:lvl8pPr marL="3657509" indent="-384038" algn="l" defTabSz="914377" rtl="0" eaLnBrk="1" latinLnBrk="0" hangingPunct="1">
        <a:lnSpc>
          <a:spcPct val="94000"/>
        </a:lnSpc>
        <a:spcBef>
          <a:spcPts val="500"/>
        </a:spcBef>
        <a:spcAft>
          <a:spcPts val="200"/>
        </a:spcAft>
        <a:buFont typeface="Franklin Gothic Book" panose="020B0503020102020204" pitchFamily="34" charset="0"/>
        <a:buChar char="–"/>
        <a:defRPr sz="1400" i="1" kern="1200" baseline="0">
          <a:solidFill>
            <a:schemeClr val="tx2"/>
          </a:solidFill>
          <a:latin typeface="+mn-lt"/>
          <a:ea typeface="+mn-ea"/>
          <a:cs typeface="+mn-cs"/>
        </a:defRPr>
      </a:lvl8pPr>
      <a:lvl9pPr marL="4114697" indent="-384038" algn="l" defTabSz="914377"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9pPr>
    </p:bodyStyle>
    <p:otherStyle>
      <a:defPPr>
        <a:defRPr lang="en-US"/>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1368" userDrawn="1">
          <p15:clr>
            <a:srgbClr val="F26B43"/>
          </p15:clr>
        </p15:guide>
        <p15:guide id="2" orient="horz" pos="1440" userDrawn="1">
          <p15:clr>
            <a:srgbClr val="F26B43"/>
          </p15:clr>
        </p15:guide>
        <p15:guide id="3" orient="horz" pos="3696" userDrawn="1">
          <p15:clr>
            <a:srgbClr val="F26B43"/>
          </p15:clr>
        </p15:guide>
        <p15:guide id="4" orient="horz" pos="432" userDrawn="1">
          <p15:clr>
            <a:srgbClr val="F26B43"/>
          </p15:clr>
        </p15:guide>
        <p15:guide id="5" orient="horz" pos="1512" userDrawn="1">
          <p15:clr>
            <a:srgbClr val="F26B43"/>
          </p15:clr>
        </p15:guide>
        <p15:guide id="6" pos="6912" userDrawn="1">
          <p15:clr>
            <a:srgbClr val="F26B43"/>
          </p15:clr>
        </p15:guide>
        <p15:guide id="7" pos="936" userDrawn="1">
          <p15:clr>
            <a:srgbClr val="F26B43"/>
          </p15:clr>
        </p15:guide>
        <p15:guide id="8" pos="864"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3" Type="http://schemas.openxmlformats.org/officeDocument/2006/relationships/hyperlink" Target="mailto:idoareferences@idoa.in.gov" TargetMode="External"/><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3" Type="http://schemas.openxmlformats.org/officeDocument/2006/relationships/hyperlink" Target="http://www.in.gov/idoa/mwbe" TargetMode="External"/><Relationship Id="rId2" Type="http://schemas.openxmlformats.org/officeDocument/2006/relationships/hyperlink" Target="mailto:mwbecompliance@idoa.in.gov" TargetMode="External"/><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2" Type="http://schemas.openxmlformats.org/officeDocument/2006/relationships/hyperlink" Target="http://www.in.gov/idoa/mwbe/2743.htm" TargetMode="External"/><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hyperlink" Target="mailto:rfp@idoa.in.gov" TargetMode="External"/><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2.xml"/><Relationship Id="rId1" Type="http://schemas.openxmlformats.org/officeDocument/2006/relationships/slideLayout" Target="../slideLayouts/slideLayout4.xml"/><Relationship Id="rId4" Type="http://schemas.openxmlformats.org/officeDocument/2006/relationships/image" Target="../media/image12.png"/></Relationships>
</file>

<file path=ppt/slides/_rels/slide32.xml.rels><?xml version="1.0" encoding="UTF-8" standalone="yes"?>
<Relationships xmlns="http://schemas.openxmlformats.org/package/2006/relationships"><Relationship Id="rId3" Type="http://schemas.openxmlformats.org/officeDocument/2006/relationships/hyperlink" Target="mailto:Indianaveteranspreference@idoa.in.gov" TargetMode="External"/><Relationship Id="rId2" Type="http://schemas.openxmlformats.org/officeDocument/2006/relationships/notesSlide" Target="../notesSlides/notesSlide13.xml"/><Relationship Id="rId1" Type="http://schemas.openxmlformats.org/officeDocument/2006/relationships/slideLayout" Target="../slideLayouts/slideLayout5.xml"/><Relationship Id="rId4" Type="http://schemas.openxmlformats.org/officeDocument/2006/relationships/hyperlink" Target="http://www.in.gov/idoa/2863.htm" TargetMode="External"/></Relationships>
</file>

<file path=ppt/slides/_rels/slide3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4.xml"/><Relationship Id="rId1" Type="http://schemas.openxmlformats.org/officeDocument/2006/relationships/slideLayout" Target="../slideLayouts/slideLayout5.xml"/></Relationships>
</file>

<file path=ppt/slides/_rels/slide34.xml.rels><?xml version="1.0" encoding="UTF-8" standalone="yes"?>
<Relationships xmlns="http://schemas.openxmlformats.org/package/2006/relationships"><Relationship Id="rId2" Type="http://schemas.openxmlformats.org/officeDocument/2006/relationships/hyperlink" Target="http://www.va.gov/osdbu/" TargetMode="External"/><Relationship Id="rId1" Type="http://schemas.openxmlformats.org/officeDocument/2006/relationships/slideLayout" Target="../slideLayouts/slideLayout5.xml"/></Relationships>
</file>

<file path=ppt/slides/_rels/slide35.xml.rels><?xml version="1.0" encoding="UTF-8" standalone="yes"?>
<Relationships xmlns="http://schemas.openxmlformats.org/package/2006/relationships"><Relationship Id="rId2" Type="http://schemas.openxmlformats.org/officeDocument/2006/relationships/hyperlink" Target="http://www.va.gov/osdbu/" TargetMode="External"/><Relationship Id="rId1" Type="http://schemas.openxmlformats.org/officeDocument/2006/relationships/slideLayout" Target="../slideLayouts/slideLayout5.xml"/></Relationships>
</file>

<file path=ppt/slides/_rels/slide36.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4.xml"/></Relationships>
</file>

<file path=ppt/slides/_rels/slide37.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5.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9.xml.rels><?xml version="1.0" encoding="UTF-8" standalone="yes"?>
<Relationships xmlns="http://schemas.openxmlformats.org/package/2006/relationships"><Relationship Id="rId3" Type="http://schemas.openxmlformats.org/officeDocument/2006/relationships/hyperlink" Target="http://www.in.gov/idoa/mwbe/payaudit.htm" TargetMode="External"/><Relationship Id="rId2" Type="http://schemas.openxmlformats.org/officeDocument/2006/relationships/hyperlink" Target="mailto:mwbecompliance@idoa.in.gov?subject=Pay%20Audit%20Inquiry" TargetMode="External"/><Relationship Id="rId1" Type="http://schemas.openxmlformats.org/officeDocument/2006/relationships/slideLayout" Target="../slideLayouts/slideLayout5.xml"/><Relationship Id="rId6" Type="http://schemas.openxmlformats.org/officeDocument/2006/relationships/image" Target="../media/image18.png"/><Relationship Id="rId5" Type="http://schemas.openxmlformats.org/officeDocument/2006/relationships/image" Target="../media/image17.png"/><Relationship Id="rId4" Type="http://schemas.openxmlformats.org/officeDocument/2006/relationships/image" Target="../media/image16.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0.xml.rels><?xml version="1.0" encoding="UTF-8" standalone="yes"?>
<Relationships xmlns="http://schemas.openxmlformats.org/package/2006/relationships"><Relationship Id="rId2" Type="http://schemas.openxmlformats.org/officeDocument/2006/relationships/hyperlink" Target="mailto:buyindianainvest@idoa.in.gov" TargetMode="External"/><Relationship Id="rId1" Type="http://schemas.openxmlformats.org/officeDocument/2006/relationships/slideLayout" Target="../slideLayouts/slideLayout4.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42.xml.rels><?xml version="1.0" encoding="UTF-8" standalone="yes"?>
<Relationships xmlns="http://schemas.openxmlformats.org/package/2006/relationships"><Relationship Id="rId3" Type="http://schemas.openxmlformats.org/officeDocument/2006/relationships/hyperlink" Target="https://appengine.egov.com/apps/in/procurement" TargetMode="External"/><Relationship Id="rId2" Type="http://schemas.openxmlformats.org/officeDocument/2006/relationships/notesSlide" Target="../notesSlides/notesSlide16.xml"/><Relationship Id="rId1" Type="http://schemas.openxmlformats.org/officeDocument/2006/relationships/slideLayout" Target="../slideLayouts/slideLayout4.xml"/><Relationship Id="rId5" Type="http://schemas.openxmlformats.org/officeDocument/2006/relationships/hyperlink" Target="https://www.in.gov/idoa/procurement/supplier-resource-center/requirements-to-do-business-with-the-state/bidder-profile-registration/" TargetMode="External"/><Relationship Id="rId4" Type="http://schemas.openxmlformats.org/officeDocument/2006/relationships/hyperlink" Target="https://www.in.gov/idoa/procurement/current-business-opportunities/" TargetMode="Externa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45.xml.rels><?xml version="1.0" encoding="UTF-8" standalone="yes"?>
<Relationships xmlns="http://schemas.openxmlformats.org/package/2006/relationships"><Relationship Id="rId3" Type="http://schemas.openxmlformats.org/officeDocument/2006/relationships/hyperlink" Target="mailto:rfp@idoa.in.gov" TargetMode="External"/><Relationship Id="rId2" Type="http://schemas.openxmlformats.org/officeDocument/2006/relationships/notesSlide" Target="../notesSlides/notesSlide19.xml"/><Relationship Id="rId1" Type="http://schemas.openxmlformats.org/officeDocument/2006/relationships/slideLayout" Target="../slideLayouts/slideLayout4.xml"/></Relationships>
</file>

<file path=ppt/slides/_rels/slide46.xml.rels><?xml version="1.0" encoding="UTF-8" standalone="yes"?>
<Relationships xmlns="http://schemas.openxmlformats.org/package/2006/relationships"><Relationship Id="rId3" Type="http://schemas.openxmlformats.org/officeDocument/2006/relationships/hyperlink" Target="mailto:tdeaton@idoa.in.gov" TargetMode="External"/><Relationship Id="rId2" Type="http://schemas.openxmlformats.org/officeDocument/2006/relationships/notesSlide" Target="../notesSlides/notesSlide20.xml"/><Relationship Id="rId1" Type="http://schemas.openxmlformats.org/officeDocument/2006/relationships/slideLayout" Target="../slideLayouts/slideLayout1.xml"/><Relationship Id="rId5" Type="http://schemas.openxmlformats.org/officeDocument/2006/relationships/hyperlink" Target="http://www.in.gov/idoa/mwbe/payaudit.htm" TargetMode="External"/><Relationship Id="rId4" Type="http://schemas.openxmlformats.org/officeDocument/2006/relationships/hyperlink" Target="mailto:mwbecompliance@idoa.in.gov" TargetMode="Externa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101D49"/>
        </a:solidFill>
        <a:effectLst/>
      </p:bgPr>
    </p:bg>
    <p:spTree>
      <p:nvGrpSpPr>
        <p:cNvPr id="1" name=""/>
        <p:cNvGrpSpPr/>
        <p:nvPr/>
      </p:nvGrpSpPr>
      <p:grpSpPr>
        <a:xfrm>
          <a:off x="0" y="0"/>
          <a:ext cx="0" cy="0"/>
          <a:chOff x="0" y="0"/>
          <a:chExt cx="0" cy="0"/>
        </a:xfrm>
      </p:grpSpPr>
      <p:sp>
        <p:nvSpPr>
          <p:cNvPr id="5" name="Title 4"/>
          <p:cNvSpPr>
            <a:spLocks noGrp="1"/>
          </p:cNvSpPr>
          <p:nvPr>
            <p:ph type="ctrTitle"/>
          </p:nvPr>
        </p:nvSpPr>
        <p:spPr>
          <a:xfrm>
            <a:off x="1887834" y="1491916"/>
            <a:ext cx="8361229" cy="4087089"/>
          </a:xfrm>
        </p:spPr>
        <p:txBody>
          <a:bodyPr/>
          <a:lstStyle/>
          <a:p>
            <a:r>
              <a:rPr lang="en-US" sz="2800" b="1" dirty="0">
                <a:latin typeface="Times New Roman" panose="02020603050405020304" pitchFamily="18" charset="0"/>
                <a:cs typeface="Times New Roman" panose="02020603050405020304" pitchFamily="18" charset="0"/>
              </a:rPr>
              <a:t>Request for Proposal </a:t>
            </a:r>
            <a:r>
              <a:rPr lang="pt-BR" sz="2800" b="1" dirty="0">
                <a:latin typeface="Times New Roman" panose="02020603050405020304" pitchFamily="18" charset="0"/>
                <a:cs typeface="Times New Roman" panose="02020603050405020304" pitchFamily="18" charset="0"/>
              </a:rPr>
              <a:t>23-74658 </a:t>
            </a:r>
            <a:br>
              <a:rPr lang="pt-BR" sz="2800" b="1" dirty="0">
                <a:latin typeface="Times New Roman" panose="02020603050405020304" pitchFamily="18" charset="0"/>
                <a:cs typeface="Times New Roman" panose="02020603050405020304" pitchFamily="18" charset="0"/>
              </a:rPr>
            </a:br>
            <a:r>
              <a:rPr lang="pt-BR" sz="2800" b="1" dirty="0">
                <a:latin typeface="Times New Roman" panose="02020603050405020304" pitchFamily="18" charset="0"/>
                <a:cs typeface="Times New Roman" panose="02020603050405020304" pitchFamily="18" charset="0"/>
              </a:rPr>
              <a:t>In.GOV Web portal</a:t>
            </a:r>
            <a:br>
              <a:rPr lang="en-US" sz="2000" b="1" dirty="0">
                <a:latin typeface="Times New Roman" panose="02020603050405020304" pitchFamily="18" charset="0"/>
                <a:cs typeface="Times New Roman" panose="02020603050405020304" pitchFamily="18" charset="0"/>
              </a:rPr>
            </a:br>
            <a:br>
              <a:rPr lang="en-US" sz="2000" b="1" dirty="0">
                <a:latin typeface="Times New Roman" panose="02020603050405020304" pitchFamily="18" charset="0"/>
                <a:cs typeface="Times New Roman" panose="02020603050405020304" pitchFamily="18" charset="0"/>
              </a:rPr>
            </a:br>
            <a:r>
              <a:rPr lang="en-US" sz="2000" b="1" dirty="0">
                <a:latin typeface="Times New Roman" panose="02020603050405020304" pitchFamily="18" charset="0"/>
                <a:cs typeface="Times New Roman" panose="02020603050405020304" pitchFamily="18" charset="0"/>
              </a:rPr>
              <a:t>Indiana Department of Administration</a:t>
            </a:r>
            <a:br>
              <a:rPr lang="en-US" sz="2000" b="1" dirty="0">
                <a:latin typeface="Times New Roman" panose="02020603050405020304" pitchFamily="18" charset="0"/>
                <a:cs typeface="Times New Roman" panose="02020603050405020304" pitchFamily="18" charset="0"/>
              </a:rPr>
            </a:br>
            <a:r>
              <a:rPr lang="en-US" sz="2000" dirty="0">
                <a:latin typeface="Times New Roman" panose="02020603050405020304" pitchFamily="18" charset="0"/>
                <a:cs typeface="Times New Roman" panose="02020603050405020304" pitchFamily="18" charset="0"/>
              </a:rPr>
              <a:t>On Behalf Of </a:t>
            </a:r>
            <a:br>
              <a:rPr lang="en-US" sz="2000" dirty="0">
                <a:latin typeface="Times New Roman" panose="02020603050405020304" pitchFamily="18" charset="0"/>
                <a:cs typeface="Times New Roman" panose="02020603050405020304" pitchFamily="18" charset="0"/>
              </a:rPr>
            </a:br>
            <a:r>
              <a:rPr lang="en-US" sz="2000" dirty="0">
                <a:latin typeface="Times New Roman" panose="02020603050405020304" pitchFamily="18" charset="0"/>
                <a:cs typeface="Times New Roman" panose="02020603050405020304" pitchFamily="18" charset="0"/>
              </a:rPr>
              <a:t>Indiana office of technology</a:t>
            </a:r>
            <a:br>
              <a:rPr lang="en-US" sz="2000" dirty="0">
                <a:latin typeface="Times New Roman" panose="02020603050405020304" pitchFamily="18" charset="0"/>
                <a:cs typeface="Times New Roman" panose="02020603050405020304" pitchFamily="18" charset="0"/>
              </a:rPr>
            </a:br>
            <a:br>
              <a:rPr lang="en-US" sz="2000" b="1" dirty="0">
                <a:latin typeface="Times New Roman" panose="02020603050405020304" pitchFamily="18" charset="0"/>
                <a:cs typeface="Times New Roman" panose="02020603050405020304" pitchFamily="18" charset="0"/>
              </a:rPr>
            </a:br>
            <a:r>
              <a:rPr lang="en-US" sz="2000" dirty="0">
                <a:latin typeface="Times New Roman" panose="02020603050405020304" pitchFamily="18" charset="0"/>
                <a:cs typeface="Times New Roman" panose="02020603050405020304" pitchFamily="18" charset="0"/>
              </a:rPr>
              <a:t>Pre-Proposal Conference</a:t>
            </a:r>
            <a:br>
              <a:rPr lang="en-US" sz="2000" dirty="0">
                <a:latin typeface="Times New Roman" panose="02020603050405020304" pitchFamily="18" charset="0"/>
                <a:cs typeface="Times New Roman" panose="02020603050405020304" pitchFamily="18" charset="0"/>
              </a:rPr>
            </a:br>
            <a:br>
              <a:rPr lang="en-US" sz="2000" dirty="0">
                <a:latin typeface="Times New Roman" panose="02020603050405020304" pitchFamily="18" charset="0"/>
                <a:cs typeface="Times New Roman" panose="02020603050405020304" pitchFamily="18" charset="0"/>
              </a:rPr>
            </a:br>
            <a:r>
              <a:rPr lang="en-US" sz="2000" dirty="0">
                <a:latin typeface="Times New Roman" panose="02020603050405020304" pitchFamily="18" charset="0"/>
                <a:cs typeface="Times New Roman" panose="02020603050405020304" pitchFamily="18" charset="0"/>
              </a:rPr>
              <a:t>May 24, 2023</a:t>
            </a:r>
            <a:br>
              <a:rPr lang="en-US" sz="2000" dirty="0">
                <a:latin typeface="Times New Roman" panose="02020603050405020304" pitchFamily="18" charset="0"/>
                <a:cs typeface="Times New Roman" panose="02020603050405020304" pitchFamily="18" charset="0"/>
              </a:rPr>
            </a:br>
            <a:br>
              <a:rPr lang="en-US" sz="2000" dirty="0">
                <a:latin typeface="Times New Roman" panose="02020603050405020304" pitchFamily="18" charset="0"/>
                <a:cs typeface="Times New Roman" panose="02020603050405020304" pitchFamily="18" charset="0"/>
              </a:rPr>
            </a:br>
            <a:r>
              <a:rPr lang="en-US" sz="2000" dirty="0">
                <a:latin typeface="Times New Roman" panose="02020603050405020304" pitchFamily="18" charset="0"/>
                <a:cs typeface="Times New Roman" panose="02020603050405020304" pitchFamily="18" charset="0"/>
              </a:rPr>
              <a:t>Syed Mohammad</a:t>
            </a:r>
            <a:br>
              <a:rPr lang="en-US" sz="2000" dirty="0">
                <a:latin typeface="Times New Roman" panose="02020603050405020304" pitchFamily="18" charset="0"/>
                <a:cs typeface="Times New Roman" panose="02020603050405020304" pitchFamily="18" charset="0"/>
              </a:rPr>
            </a:br>
            <a:r>
              <a:rPr lang="en-US" sz="2000" dirty="0">
                <a:latin typeface="Times New Roman" panose="02020603050405020304" pitchFamily="18" charset="0"/>
                <a:cs typeface="Times New Roman" panose="02020603050405020304" pitchFamily="18" charset="0"/>
              </a:rPr>
              <a:t>IDOA/Procurement Division</a:t>
            </a:r>
          </a:p>
        </p:txBody>
      </p:sp>
      <p:sp>
        <p:nvSpPr>
          <p:cNvPr id="2" name="Slide Number Placeholder 1">
            <a:extLst>
              <a:ext uri="{FF2B5EF4-FFF2-40B4-BE49-F238E27FC236}">
                <a16:creationId xmlns:a16="http://schemas.microsoft.com/office/drawing/2014/main" id="{58A3D3A6-D6E6-6D6D-02E6-BB6816460FBD}"/>
              </a:ext>
            </a:extLst>
          </p:cNvPr>
          <p:cNvSpPr>
            <a:spLocks noGrp="1"/>
          </p:cNvSpPr>
          <p:nvPr>
            <p:ph type="sldNum" sz="quarter" idx="12"/>
          </p:nvPr>
        </p:nvSpPr>
        <p:spPr/>
        <p:txBody>
          <a:bodyPr/>
          <a:lstStyle/>
          <a:p>
            <a:fld id="{33943F3E-CE48-48F4-A664-D93E49928CBC}" type="slidenum">
              <a:rPr lang="en-US" smtClean="0"/>
              <a:pPr/>
              <a:t>1</a:t>
            </a:fld>
            <a:endParaRPr lang="en-US" dirty="0"/>
          </a:p>
        </p:txBody>
      </p:sp>
    </p:spTree>
    <p:extLst>
      <p:ext uri="{BB962C8B-B14F-4D97-AF65-F5344CB8AC3E}">
        <p14:creationId xmlns:p14="http://schemas.microsoft.com/office/powerpoint/2010/main" val="154942688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latin typeface="Times New Roman" panose="02020603050405020304" pitchFamily="18" charset="0"/>
                <a:cs typeface="Times New Roman" panose="02020603050405020304" pitchFamily="18" charset="0"/>
              </a:rPr>
              <a:t>Pricing Structure</a:t>
            </a:r>
            <a:endParaRPr lang="en-US" sz="4000" dirty="0">
              <a:latin typeface="Times New Roman" panose="02020603050405020304" pitchFamily="18" charset="0"/>
              <a:cs typeface="Times New Roman" panose="02020603050405020304" pitchFamily="18" charset="0"/>
            </a:endParaRPr>
          </a:p>
        </p:txBody>
      </p:sp>
      <p:sp>
        <p:nvSpPr>
          <p:cNvPr id="6" name="Content Placeholder 5"/>
          <p:cNvSpPr>
            <a:spLocks noGrp="1"/>
          </p:cNvSpPr>
          <p:nvPr>
            <p:ph idx="1"/>
          </p:nvPr>
        </p:nvSpPr>
        <p:spPr>
          <a:xfrm>
            <a:off x="650875" y="1700017"/>
            <a:ext cx="10439400" cy="4514850"/>
          </a:xfrm>
        </p:spPr>
        <p:txBody>
          <a:bodyPr>
            <a:normAutofit fontScale="92500" lnSpcReduction="10000"/>
          </a:bodyPr>
          <a:lstStyle/>
          <a:p>
            <a:pPr marL="0" marR="0">
              <a:spcBef>
                <a:spcPts val="0"/>
              </a:spcBef>
              <a:spcAft>
                <a:spcPts val="0"/>
              </a:spcAft>
            </a:pPr>
            <a:endParaRPr lang="en-US" sz="1800" b="1" dirty="0">
              <a:effectLst/>
              <a:ea typeface="Calibri" panose="020F0502020204030204" pitchFamily="34" charset="0"/>
            </a:endParaRPr>
          </a:p>
          <a:p>
            <a:pPr marL="0" marR="0">
              <a:spcBef>
                <a:spcPts val="0"/>
              </a:spcBef>
              <a:spcAft>
                <a:spcPts val="0"/>
              </a:spcAft>
            </a:pPr>
            <a:r>
              <a:rPr lang="en-US" b="1" dirty="0">
                <a:solidFill>
                  <a:srgbClr val="101D49"/>
                </a:solidFill>
                <a:effectLst/>
                <a:latin typeface="Times New Roman" panose="02020603050405020304" pitchFamily="18" charset="0"/>
                <a:ea typeface="Calibri" panose="020F0502020204030204" pitchFamily="34" charset="0"/>
                <a:cs typeface="Times New Roman" panose="02020603050405020304" pitchFamily="18" charset="0"/>
              </a:rPr>
              <a:t>In general, there are four areas under which the Contractor services shall be delivered</a:t>
            </a:r>
          </a:p>
          <a:p>
            <a:pPr marL="530339" lvl="1">
              <a:spcBef>
                <a:spcPts val="0"/>
              </a:spcBef>
              <a:spcAft>
                <a:spcPts val="0"/>
              </a:spcAft>
              <a:buFont typeface="+mj-lt"/>
              <a:buAutoNum type="arabicPeriod"/>
            </a:pPr>
            <a:r>
              <a:rPr lang="en-US" b="1" dirty="0">
                <a:solidFill>
                  <a:srgbClr val="101D49"/>
                </a:solidFill>
                <a:effectLst/>
                <a:latin typeface="Times New Roman" panose="02020603050405020304" pitchFamily="18" charset="0"/>
                <a:ea typeface="Calibri" panose="020F0502020204030204" pitchFamily="34" charset="0"/>
                <a:cs typeface="Times New Roman" panose="02020603050405020304" pitchFamily="18" charset="0"/>
              </a:rPr>
              <a:t>Baseline Services: </a:t>
            </a:r>
            <a:r>
              <a:rPr lang="en-US" dirty="0">
                <a:solidFill>
                  <a:srgbClr val="101D49"/>
                </a:solidFill>
                <a:effectLst/>
                <a:latin typeface="Times New Roman" panose="02020603050405020304" pitchFamily="18" charset="0"/>
                <a:ea typeface="Calibri" panose="020F0502020204030204" pitchFamily="34" charset="0"/>
                <a:cs typeface="Times New Roman" panose="02020603050405020304" pitchFamily="18" charset="0"/>
              </a:rPr>
              <a:t>Services performed by the Contractor as part of the negotiated fixed fee portion of the contract. </a:t>
            </a:r>
          </a:p>
          <a:p>
            <a:pPr marL="987528" lvl="2">
              <a:spcBef>
                <a:spcPts val="0"/>
              </a:spcBef>
              <a:spcAft>
                <a:spcPts val="0"/>
              </a:spcAft>
            </a:pPr>
            <a:r>
              <a:rPr lang="en-US" dirty="0">
                <a:solidFill>
                  <a:srgbClr val="101D49"/>
                </a:solidFill>
                <a:latin typeface="Times New Roman" panose="02020603050405020304" pitchFamily="18" charset="0"/>
                <a:ea typeface="Calibri" panose="020F0502020204030204" pitchFamily="34" charset="0"/>
                <a:cs typeface="Times New Roman" panose="02020603050405020304" pitchFamily="18" charset="0"/>
              </a:rPr>
              <a:t>Includes all minor and major upgrades, third party applications and personnel, hosting of third-party applications for Portal Managed Applications and IOT hosting requirements.</a:t>
            </a:r>
          </a:p>
          <a:p>
            <a:pPr marL="987528" lvl="2">
              <a:spcBef>
                <a:spcPts val="0"/>
              </a:spcBef>
              <a:spcAft>
                <a:spcPts val="0"/>
              </a:spcAft>
            </a:pPr>
            <a:r>
              <a:rPr lang="en-US" dirty="0">
                <a:solidFill>
                  <a:srgbClr val="101D49"/>
                </a:solidFill>
                <a:effectLst/>
                <a:latin typeface="Times New Roman" panose="02020603050405020304" pitchFamily="18" charset="0"/>
                <a:ea typeface="Calibri" panose="020F0502020204030204" pitchFamily="34" charset="0"/>
                <a:cs typeface="Times New Roman" panose="02020603050405020304" pitchFamily="18" charset="0"/>
              </a:rPr>
              <a:t>Includes the add</a:t>
            </a:r>
            <a:r>
              <a:rPr lang="en-US" dirty="0">
                <a:solidFill>
                  <a:srgbClr val="101D49"/>
                </a:solidFill>
                <a:latin typeface="Times New Roman" panose="02020603050405020304" pitchFamily="18" charset="0"/>
                <a:ea typeface="Calibri" panose="020F0502020204030204" pitchFamily="34" charset="0"/>
                <a:cs typeface="Times New Roman" panose="02020603050405020304" pitchFamily="18" charset="0"/>
              </a:rPr>
              <a:t>ition of up to 200 new Political Subdivision websites annually.</a:t>
            </a:r>
          </a:p>
          <a:p>
            <a:pPr marL="987528" lvl="2">
              <a:spcBef>
                <a:spcPts val="0"/>
              </a:spcBef>
              <a:spcAft>
                <a:spcPts val="0"/>
              </a:spcAft>
            </a:pPr>
            <a:r>
              <a:rPr lang="en-US" dirty="0">
                <a:solidFill>
                  <a:srgbClr val="101D49"/>
                </a:solidFill>
                <a:effectLst/>
                <a:latin typeface="Times New Roman" panose="02020603050405020304" pitchFamily="18" charset="0"/>
                <a:ea typeface="Calibri" panose="020F0502020204030204" pitchFamily="34" charset="0"/>
                <a:cs typeface="Times New Roman" panose="02020603050405020304" pitchFamily="18" charset="0"/>
              </a:rPr>
              <a:t>Includes certain Third-Party Portal Managed applications for all State Entity </a:t>
            </a:r>
            <a:r>
              <a:rPr lang="en-US" dirty="0">
                <a:solidFill>
                  <a:srgbClr val="101D49"/>
                </a:solidFill>
                <a:latin typeface="Times New Roman" panose="02020603050405020304" pitchFamily="18" charset="0"/>
                <a:ea typeface="Calibri" panose="020F0502020204030204" pitchFamily="34" charset="0"/>
                <a:cs typeface="Times New Roman" panose="02020603050405020304" pitchFamily="18" charset="0"/>
              </a:rPr>
              <a:t>Users </a:t>
            </a:r>
          </a:p>
          <a:p>
            <a:pPr marL="987528" lvl="2">
              <a:spcBef>
                <a:spcPts val="0"/>
              </a:spcBef>
              <a:spcAft>
                <a:spcPts val="0"/>
              </a:spcAft>
            </a:pPr>
            <a:r>
              <a:rPr lang="en-US" dirty="0">
                <a:solidFill>
                  <a:srgbClr val="101D49"/>
                </a:solidFill>
                <a:effectLst/>
                <a:latin typeface="Times New Roman" panose="02020603050405020304" pitchFamily="18" charset="0"/>
                <a:ea typeface="Calibri" panose="020F0502020204030204" pitchFamily="34" charset="0"/>
                <a:cs typeface="Times New Roman" panose="02020603050405020304" pitchFamily="18" charset="0"/>
              </a:rPr>
              <a:t>Includes certain Third-Party Portal Managed applications for only State Agency Users</a:t>
            </a:r>
          </a:p>
          <a:p>
            <a:pPr marL="987528" lvl="2">
              <a:spcBef>
                <a:spcPts val="0"/>
              </a:spcBef>
              <a:spcAft>
                <a:spcPts val="0"/>
              </a:spcAft>
            </a:pPr>
            <a:r>
              <a:rPr lang="en-US" dirty="0">
                <a:solidFill>
                  <a:srgbClr val="101D49"/>
                </a:solidFill>
                <a:latin typeface="Times New Roman" panose="02020603050405020304" pitchFamily="18" charset="0"/>
                <a:ea typeface="Calibri" panose="020F0502020204030204" pitchFamily="34" charset="0"/>
                <a:cs typeface="Times New Roman" panose="02020603050405020304" pitchFamily="18" charset="0"/>
              </a:rPr>
              <a:t>Includes mutually agreed upon levels of Web Portal Support elements:</a:t>
            </a:r>
          </a:p>
          <a:p>
            <a:pPr marL="1444716" lvl="3">
              <a:spcBef>
                <a:spcPts val="0"/>
              </a:spcBef>
              <a:spcAft>
                <a:spcPts val="0"/>
              </a:spcAft>
            </a:pPr>
            <a:r>
              <a:rPr lang="en-US" dirty="0">
                <a:solidFill>
                  <a:srgbClr val="101D49"/>
                </a:solidFill>
                <a:effectLst/>
                <a:latin typeface="Times New Roman" panose="02020603050405020304" pitchFamily="18" charset="0"/>
                <a:ea typeface="Calibri" panose="020F0502020204030204" pitchFamily="34" charset="0"/>
                <a:cs typeface="Times New Roman" panose="02020603050405020304" pitchFamily="18" charset="0"/>
              </a:rPr>
              <a:t>The addition of new Third-Party Portal Managed Applications</a:t>
            </a:r>
          </a:p>
          <a:p>
            <a:pPr marL="1444716" lvl="3">
              <a:spcBef>
                <a:spcPts val="0"/>
              </a:spcBef>
              <a:spcAft>
                <a:spcPts val="0"/>
              </a:spcAft>
            </a:pPr>
            <a:r>
              <a:rPr lang="en-US" dirty="0">
                <a:solidFill>
                  <a:srgbClr val="101D49"/>
                </a:solidFill>
                <a:latin typeface="Times New Roman" panose="02020603050405020304" pitchFamily="18" charset="0"/>
                <a:ea typeface="Calibri" panose="020F0502020204030204" pitchFamily="34" charset="0"/>
                <a:cs typeface="Times New Roman" panose="02020603050405020304" pitchFamily="18" charset="0"/>
              </a:rPr>
              <a:t>The addition of domain names</a:t>
            </a:r>
          </a:p>
          <a:p>
            <a:pPr marL="1444716" lvl="3">
              <a:spcBef>
                <a:spcPts val="0"/>
              </a:spcBef>
              <a:spcAft>
                <a:spcPts val="0"/>
              </a:spcAft>
            </a:pPr>
            <a:r>
              <a:rPr lang="en-US" dirty="0">
                <a:solidFill>
                  <a:srgbClr val="101D49"/>
                </a:solidFill>
                <a:effectLst/>
                <a:latin typeface="Times New Roman" panose="02020603050405020304" pitchFamily="18" charset="0"/>
                <a:ea typeface="Calibri" panose="020F0502020204030204" pitchFamily="34" charset="0"/>
                <a:cs typeface="Times New Roman" panose="02020603050405020304" pitchFamily="18" charset="0"/>
              </a:rPr>
              <a:t>The addition of custom applications</a:t>
            </a:r>
          </a:p>
          <a:p>
            <a:pPr marL="1444716" lvl="3">
              <a:spcBef>
                <a:spcPts val="0"/>
              </a:spcBef>
              <a:spcAft>
                <a:spcPts val="0"/>
              </a:spcAft>
            </a:pPr>
            <a:r>
              <a:rPr lang="en-US" dirty="0">
                <a:solidFill>
                  <a:srgbClr val="101D49"/>
                </a:solidFill>
                <a:latin typeface="Times New Roman" panose="02020603050405020304" pitchFamily="18" charset="0"/>
                <a:ea typeface="Calibri" panose="020F0502020204030204" pitchFamily="34" charset="0"/>
                <a:cs typeface="Times New Roman" panose="02020603050405020304" pitchFamily="18" charset="0"/>
              </a:rPr>
              <a:t>The addition of custom application enhancements</a:t>
            </a:r>
          </a:p>
          <a:p>
            <a:pPr marL="1444716" lvl="3">
              <a:spcBef>
                <a:spcPts val="0"/>
              </a:spcBef>
              <a:spcAft>
                <a:spcPts val="0"/>
              </a:spcAft>
            </a:pPr>
            <a:r>
              <a:rPr lang="en-US" dirty="0">
                <a:solidFill>
                  <a:srgbClr val="101D49"/>
                </a:solidFill>
                <a:effectLst/>
                <a:latin typeface="Times New Roman" panose="02020603050405020304" pitchFamily="18" charset="0"/>
                <a:ea typeface="Calibri" panose="020F0502020204030204" pitchFamily="34" charset="0"/>
                <a:cs typeface="Times New Roman" panose="02020603050405020304" pitchFamily="18" charset="0"/>
              </a:rPr>
              <a:t>The replacement of </a:t>
            </a:r>
            <a:r>
              <a:rPr lang="en-US" dirty="0">
                <a:solidFill>
                  <a:srgbClr val="101D49"/>
                </a:solidFill>
                <a:latin typeface="Times New Roman" panose="02020603050405020304" pitchFamily="18" charset="0"/>
                <a:ea typeface="Calibri" panose="020F0502020204030204" pitchFamily="34" charset="0"/>
                <a:cs typeface="Times New Roman" panose="02020603050405020304" pitchFamily="18" charset="0"/>
              </a:rPr>
              <a:t>Legacy applications</a:t>
            </a:r>
          </a:p>
          <a:p>
            <a:pPr marL="1444716" lvl="3">
              <a:spcBef>
                <a:spcPts val="0"/>
              </a:spcBef>
              <a:spcAft>
                <a:spcPts val="0"/>
              </a:spcAft>
            </a:pPr>
            <a:endParaRPr lang="en-US" dirty="0">
              <a:solidFill>
                <a:srgbClr val="101D49"/>
              </a:solidFill>
              <a:latin typeface="Times New Roman" panose="02020603050405020304" pitchFamily="18" charset="0"/>
              <a:ea typeface="Calibri" panose="020F0502020204030204" pitchFamily="34" charset="0"/>
              <a:cs typeface="Times New Roman" panose="02020603050405020304" pitchFamily="18" charset="0"/>
            </a:endParaRPr>
          </a:p>
          <a:p>
            <a:pPr marL="530339" lvl="1">
              <a:spcBef>
                <a:spcPts val="0"/>
              </a:spcBef>
              <a:spcAft>
                <a:spcPts val="0"/>
              </a:spcAft>
              <a:buFont typeface="+mj-lt"/>
              <a:buAutoNum type="arabicPeriod"/>
            </a:pPr>
            <a:r>
              <a:rPr lang="en-US" b="1" dirty="0">
                <a:solidFill>
                  <a:srgbClr val="101D49"/>
                </a:solidFill>
                <a:effectLst/>
                <a:latin typeface="Times New Roman" panose="02020603050405020304" pitchFamily="18" charset="0"/>
                <a:ea typeface="Calibri" panose="020F0502020204030204" pitchFamily="34" charset="0"/>
                <a:cs typeface="Times New Roman" panose="02020603050405020304" pitchFamily="18" charset="0"/>
              </a:rPr>
              <a:t>Continuous Improvement Hours: </a:t>
            </a:r>
            <a:r>
              <a:rPr lang="en-US" dirty="0">
                <a:solidFill>
                  <a:srgbClr val="101D49"/>
                </a:solidFill>
                <a:effectLst/>
                <a:latin typeface="Times New Roman" panose="02020603050405020304" pitchFamily="18" charset="0"/>
                <a:ea typeface="Calibri" panose="020F0502020204030204" pitchFamily="34" charset="0"/>
                <a:cs typeface="Times New Roman" panose="02020603050405020304" pitchFamily="18" charset="0"/>
              </a:rPr>
              <a:t>The Respondent must include, in their proposed annual cost for Baseline Services, an annual pool of six thousand (6,000) hours. Any unused hours will carry forward into the following fiscal year.</a:t>
            </a:r>
          </a:p>
          <a:p>
            <a:pPr marL="530339" lvl="1">
              <a:spcBef>
                <a:spcPts val="0"/>
              </a:spcBef>
              <a:spcAft>
                <a:spcPts val="0"/>
              </a:spcAft>
            </a:pPr>
            <a:endParaRPr lang="en-US" sz="1800" b="1" dirty="0">
              <a:effectLst/>
              <a:latin typeface="Times New Roman" panose="02020603050405020304" pitchFamily="18" charset="0"/>
              <a:ea typeface="Calibri" panose="020F0502020204030204" pitchFamily="34" charset="0"/>
            </a:endParaRPr>
          </a:p>
          <a:p>
            <a:pPr marL="0" marR="0">
              <a:spcBef>
                <a:spcPts val="0"/>
              </a:spcBef>
              <a:spcAft>
                <a:spcPts val="0"/>
              </a:spcAft>
            </a:pPr>
            <a:endParaRPr lang="en-US" sz="1800" dirty="0">
              <a:latin typeface="Times New Roman" panose="02020603050405020304" pitchFamily="18" charset="0"/>
              <a:ea typeface="Calibri" panose="020F0502020204030204" pitchFamily="34" charset="0"/>
            </a:endParaRPr>
          </a:p>
        </p:txBody>
      </p:sp>
      <p:sp>
        <p:nvSpPr>
          <p:cNvPr id="2" name="Slide Number Placeholder 1">
            <a:extLst>
              <a:ext uri="{FF2B5EF4-FFF2-40B4-BE49-F238E27FC236}">
                <a16:creationId xmlns:a16="http://schemas.microsoft.com/office/drawing/2014/main" id="{9A805251-5265-5BD8-6ACD-6751D76D5F16}"/>
              </a:ext>
            </a:extLst>
          </p:cNvPr>
          <p:cNvSpPr>
            <a:spLocks noGrp="1"/>
          </p:cNvSpPr>
          <p:nvPr>
            <p:ph type="sldNum" sz="quarter" idx="12"/>
          </p:nvPr>
        </p:nvSpPr>
        <p:spPr/>
        <p:txBody>
          <a:bodyPr/>
          <a:lstStyle/>
          <a:p>
            <a:fld id="{33943F3E-CE48-48F4-A664-D93E49928CBC}" type="slidenum">
              <a:rPr lang="en-US" smtClean="0"/>
              <a:pPr/>
              <a:t>10</a:t>
            </a:fld>
            <a:endParaRPr lang="en-US" dirty="0"/>
          </a:p>
        </p:txBody>
      </p:sp>
    </p:spTree>
    <p:extLst>
      <p:ext uri="{BB962C8B-B14F-4D97-AF65-F5344CB8AC3E}">
        <p14:creationId xmlns:p14="http://schemas.microsoft.com/office/powerpoint/2010/main" val="91427725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latin typeface="Times New Roman" panose="02020603050405020304" pitchFamily="18" charset="0"/>
                <a:cs typeface="Times New Roman" panose="02020603050405020304" pitchFamily="18" charset="0"/>
              </a:rPr>
              <a:t>Pricing Structure Continued</a:t>
            </a:r>
            <a:endParaRPr lang="en-US" sz="4000" dirty="0">
              <a:latin typeface="Times New Roman" panose="02020603050405020304" pitchFamily="18" charset="0"/>
              <a:cs typeface="Times New Roman" panose="02020603050405020304" pitchFamily="18" charset="0"/>
            </a:endParaRPr>
          </a:p>
        </p:txBody>
      </p:sp>
      <p:sp>
        <p:nvSpPr>
          <p:cNvPr id="6" name="Content Placeholder 5"/>
          <p:cNvSpPr>
            <a:spLocks noGrp="1"/>
          </p:cNvSpPr>
          <p:nvPr>
            <p:ph idx="1"/>
          </p:nvPr>
        </p:nvSpPr>
        <p:spPr>
          <a:xfrm>
            <a:off x="1093075" y="1700016"/>
            <a:ext cx="10022599" cy="4532617"/>
          </a:xfrm>
        </p:spPr>
        <p:txBody>
          <a:bodyPr>
            <a:normAutofit/>
          </a:bodyPr>
          <a:lstStyle/>
          <a:p>
            <a:pPr marL="0" marR="0">
              <a:spcBef>
                <a:spcPts val="0"/>
              </a:spcBef>
              <a:spcAft>
                <a:spcPts val="0"/>
              </a:spcAft>
            </a:pPr>
            <a:endParaRPr lang="en-US" sz="1800" b="1" dirty="0">
              <a:effectLst/>
              <a:ea typeface="Calibri" panose="020F0502020204030204" pitchFamily="34" charset="0"/>
            </a:endParaRPr>
          </a:p>
          <a:p>
            <a:pPr marL="0" marR="0">
              <a:spcBef>
                <a:spcPts val="0"/>
              </a:spcBef>
              <a:spcAft>
                <a:spcPts val="0"/>
              </a:spcAft>
            </a:pPr>
            <a:r>
              <a:rPr lang="en-US" sz="1800" b="1" dirty="0">
                <a:solidFill>
                  <a:srgbClr val="101D49"/>
                </a:solidFill>
                <a:effectLst/>
                <a:latin typeface="Times New Roman" panose="02020603050405020304" pitchFamily="18" charset="0"/>
                <a:ea typeface="Calibri" panose="020F0502020204030204" pitchFamily="34" charset="0"/>
                <a:cs typeface="Times New Roman" panose="02020603050405020304" pitchFamily="18" charset="0"/>
              </a:rPr>
              <a:t>In general, there are four areas under which the Contractor services shall be delivered</a:t>
            </a:r>
          </a:p>
          <a:p>
            <a:pPr marL="530339" lvl="1">
              <a:spcBef>
                <a:spcPts val="0"/>
              </a:spcBef>
              <a:spcAft>
                <a:spcPts val="0"/>
              </a:spcAft>
              <a:buFont typeface="+mj-lt"/>
              <a:buAutoNum type="arabicPeriod" startAt="3"/>
            </a:pPr>
            <a:r>
              <a:rPr lang="en-US" sz="1800" b="1" dirty="0">
                <a:solidFill>
                  <a:srgbClr val="101D49"/>
                </a:solidFill>
                <a:effectLst/>
                <a:latin typeface="Times New Roman" panose="02020603050405020304" pitchFamily="18" charset="0"/>
                <a:ea typeface="Calibri" panose="020F0502020204030204" pitchFamily="34" charset="0"/>
                <a:cs typeface="Times New Roman" panose="02020603050405020304" pitchFamily="18" charset="0"/>
              </a:rPr>
              <a:t>Future Work: </a:t>
            </a:r>
            <a:r>
              <a:rPr lang="en-US" sz="1800" dirty="0">
                <a:solidFill>
                  <a:srgbClr val="101D49"/>
                </a:solidFill>
                <a:effectLst/>
                <a:latin typeface="Times New Roman" panose="02020603050405020304" pitchFamily="18" charset="0"/>
                <a:ea typeface="Calibri" panose="020F0502020204030204" pitchFamily="34" charset="0"/>
                <a:cs typeface="Times New Roman" panose="02020603050405020304" pitchFamily="18" charset="0"/>
              </a:rPr>
              <a:t>The design, development, testing and deployment of new applications, capabilities or significant application or capabilities enhancements not included within Baseline Services but within scope of this RFP. The State expects that most work conducted as part of this Contract will be performed as part of Baseline Services</a:t>
            </a:r>
          </a:p>
          <a:p>
            <a:pPr marL="1444716" lvl="3">
              <a:spcBef>
                <a:spcPts val="0"/>
              </a:spcBef>
              <a:spcAft>
                <a:spcPts val="0"/>
              </a:spcAft>
            </a:pPr>
            <a:endParaRPr lang="en-US" sz="1600" dirty="0">
              <a:solidFill>
                <a:srgbClr val="101D49"/>
              </a:solidFill>
              <a:latin typeface="Times New Roman" panose="02020603050405020304" pitchFamily="18" charset="0"/>
              <a:ea typeface="Calibri" panose="020F0502020204030204" pitchFamily="34" charset="0"/>
              <a:cs typeface="Times New Roman" panose="02020603050405020304" pitchFamily="18" charset="0"/>
            </a:endParaRPr>
          </a:p>
          <a:p>
            <a:pPr marL="530339" lvl="1">
              <a:spcBef>
                <a:spcPts val="0"/>
              </a:spcBef>
              <a:spcAft>
                <a:spcPts val="0"/>
              </a:spcAft>
              <a:buFont typeface="+mj-lt"/>
              <a:buAutoNum type="arabicPeriod" startAt="3"/>
            </a:pPr>
            <a:r>
              <a:rPr lang="en-US" sz="1800" b="1" dirty="0">
                <a:solidFill>
                  <a:srgbClr val="101D49"/>
                </a:solidFill>
                <a:effectLst/>
                <a:latin typeface="Times New Roman" panose="02020603050405020304" pitchFamily="18" charset="0"/>
                <a:ea typeface="Calibri" panose="020F0502020204030204" pitchFamily="34" charset="0"/>
                <a:cs typeface="Times New Roman" panose="02020603050405020304" pitchFamily="18" charset="0"/>
              </a:rPr>
              <a:t>Political Subdivision Inclusions: </a:t>
            </a:r>
            <a:r>
              <a:rPr lang="en-US" sz="1800" dirty="0">
                <a:solidFill>
                  <a:srgbClr val="101D49"/>
                </a:solidFill>
                <a:effectLst/>
                <a:latin typeface="Times New Roman" panose="02020603050405020304" pitchFamily="18" charset="0"/>
                <a:ea typeface="Calibri" panose="020F0502020204030204" pitchFamily="34" charset="0"/>
                <a:cs typeface="Times New Roman" panose="02020603050405020304" pitchFamily="18" charset="0"/>
              </a:rPr>
              <a:t>Services are to be provided to Political Subdivisions within 2 classifications: Baseline Services and Additional Political Subdivision Services.</a:t>
            </a:r>
          </a:p>
          <a:p>
            <a:pPr marL="987528" lvl="2">
              <a:spcBef>
                <a:spcPts val="0"/>
              </a:spcBef>
              <a:spcAft>
                <a:spcPts val="0"/>
              </a:spcAft>
            </a:pPr>
            <a:r>
              <a:rPr lang="en-US" sz="1600" dirty="0">
                <a:solidFill>
                  <a:srgbClr val="101D49"/>
                </a:solidFill>
                <a:effectLst/>
                <a:latin typeface="Times New Roman" panose="02020603050405020304" pitchFamily="18" charset="0"/>
                <a:ea typeface="Calibri" panose="020F0502020204030204" pitchFamily="34" charset="0"/>
                <a:cs typeface="Times New Roman" panose="02020603050405020304" pitchFamily="18" charset="0"/>
              </a:rPr>
              <a:t>Additional Political Subdivisions Services are Web Portal services that shall be available to Political Subdivisions at mutually agreed upon prices as documented in a Task Order (TO).</a:t>
            </a:r>
          </a:p>
          <a:p>
            <a:pPr marL="987528" lvl="2">
              <a:spcBef>
                <a:spcPts val="0"/>
              </a:spcBef>
              <a:spcAft>
                <a:spcPts val="0"/>
              </a:spcAft>
            </a:pPr>
            <a:endParaRPr lang="en-US" sz="1600" dirty="0">
              <a:solidFill>
                <a:srgbClr val="101D49"/>
              </a:solidFill>
              <a:effectLst/>
              <a:latin typeface="Times New Roman" panose="02020603050405020304" pitchFamily="18" charset="0"/>
              <a:ea typeface="Calibri" panose="020F0502020204030204" pitchFamily="34" charset="0"/>
              <a:cs typeface="Times New Roman" panose="02020603050405020304" pitchFamily="18" charset="0"/>
            </a:endParaRPr>
          </a:p>
          <a:p>
            <a:pPr marL="0">
              <a:spcBef>
                <a:spcPts val="0"/>
              </a:spcBef>
              <a:spcAft>
                <a:spcPts val="0"/>
              </a:spcAft>
            </a:pPr>
            <a:r>
              <a:rPr lang="en-US" sz="1800" b="1" dirty="0">
                <a:solidFill>
                  <a:srgbClr val="101D49"/>
                </a:solidFill>
                <a:effectLst/>
                <a:latin typeface="Times New Roman" panose="02020603050405020304" pitchFamily="18" charset="0"/>
                <a:ea typeface="Calibri" panose="020F0502020204030204" pitchFamily="34" charset="0"/>
                <a:cs typeface="Times New Roman" panose="02020603050405020304" pitchFamily="18" charset="0"/>
              </a:rPr>
              <a:t>Initial Transition Con</a:t>
            </a:r>
            <a:r>
              <a:rPr lang="en-US" sz="1800" b="1" dirty="0">
                <a:solidFill>
                  <a:srgbClr val="101D49"/>
                </a:solidFill>
                <a:latin typeface="Times New Roman" panose="02020603050405020304" pitchFamily="18" charset="0"/>
                <a:ea typeface="Calibri" panose="020F0502020204030204" pitchFamily="34" charset="0"/>
                <a:cs typeface="Times New Roman" panose="02020603050405020304" pitchFamily="18" charset="0"/>
              </a:rPr>
              <a:t>sideration:</a:t>
            </a:r>
            <a:r>
              <a:rPr lang="en-US" sz="1800" dirty="0">
                <a:solidFill>
                  <a:srgbClr val="101D49"/>
                </a:solidFill>
                <a:latin typeface="Times New Roman" panose="02020603050405020304" pitchFamily="18" charset="0"/>
                <a:ea typeface="Calibri" panose="020F0502020204030204" pitchFamily="34" charset="0"/>
                <a:cs typeface="Times New Roman" panose="02020603050405020304" pitchFamily="18" charset="0"/>
              </a:rPr>
              <a:t> If the Contractor intends on transitioning websites and applications to a new platform or system, their pricing in Attachment D - Cost Proposal shall account for the fact that website creation or development for a State Entity User cannot commence until the transition of existing assets is complete.</a:t>
            </a:r>
          </a:p>
          <a:p>
            <a:pPr marL="0">
              <a:spcBef>
                <a:spcPts val="0"/>
              </a:spcBef>
              <a:spcAft>
                <a:spcPts val="0"/>
              </a:spcAft>
            </a:pPr>
            <a:endParaRPr lang="en-US" sz="1800" b="1" dirty="0">
              <a:effectLst/>
              <a:latin typeface="Times New Roman" panose="02020603050405020304" pitchFamily="18" charset="0"/>
              <a:ea typeface="Calibri" panose="020F0502020204030204" pitchFamily="34" charset="0"/>
            </a:endParaRPr>
          </a:p>
          <a:p>
            <a:pPr marL="0" marR="0">
              <a:spcBef>
                <a:spcPts val="0"/>
              </a:spcBef>
              <a:spcAft>
                <a:spcPts val="0"/>
              </a:spcAft>
            </a:pPr>
            <a:endParaRPr lang="en-US" sz="1800" dirty="0">
              <a:latin typeface="Times New Roman" panose="02020603050405020304" pitchFamily="18" charset="0"/>
              <a:ea typeface="Calibri" panose="020F0502020204030204" pitchFamily="34" charset="0"/>
            </a:endParaRPr>
          </a:p>
        </p:txBody>
      </p:sp>
      <p:sp>
        <p:nvSpPr>
          <p:cNvPr id="2" name="Slide Number Placeholder 1">
            <a:extLst>
              <a:ext uri="{FF2B5EF4-FFF2-40B4-BE49-F238E27FC236}">
                <a16:creationId xmlns:a16="http://schemas.microsoft.com/office/drawing/2014/main" id="{698C6510-20BA-D96A-937D-030ACF26244C}"/>
              </a:ext>
            </a:extLst>
          </p:cNvPr>
          <p:cNvSpPr>
            <a:spLocks noGrp="1"/>
          </p:cNvSpPr>
          <p:nvPr>
            <p:ph type="sldNum" sz="quarter" idx="12"/>
          </p:nvPr>
        </p:nvSpPr>
        <p:spPr/>
        <p:txBody>
          <a:bodyPr/>
          <a:lstStyle/>
          <a:p>
            <a:fld id="{33943F3E-CE48-48F4-A664-D93E49928CBC}" type="slidenum">
              <a:rPr lang="en-US" smtClean="0"/>
              <a:pPr/>
              <a:t>11</a:t>
            </a:fld>
            <a:endParaRPr lang="en-US" dirty="0"/>
          </a:p>
        </p:txBody>
      </p:sp>
    </p:spTree>
    <p:extLst>
      <p:ext uri="{BB962C8B-B14F-4D97-AF65-F5344CB8AC3E}">
        <p14:creationId xmlns:p14="http://schemas.microsoft.com/office/powerpoint/2010/main" val="232425427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latin typeface="Times New Roman" panose="02020603050405020304" pitchFamily="18" charset="0"/>
                <a:cs typeface="Times New Roman" panose="02020603050405020304" pitchFamily="18" charset="0"/>
              </a:rPr>
              <a:t>General Requirements</a:t>
            </a:r>
          </a:p>
        </p:txBody>
      </p:sp>
      <p:sp>
        <p:nvSpPr>
          <p:cNvPr id="6" name="Content Placeholder 5"/>
          <p:cNvSpPr>
            <a:spLocks noGrp="1"/>
          </p:cNvSpPr>
          <p:nvPr>
            <p:ph idx="1"/>
          </p:nvPr>
        </p:nvSpPr>
        <p:spPr>
          <a:xfrm>
            <a:off x="677844" y="1941965"/>
            <a:ext cx="10439400" cy="4045175"/>
          </a:xfrm>
        </p:spPr>
        <p:txBody>
          <a:bodyPr>
            <a:normAutofit/>
          </a:bodyPr>
          <a:lstStyle/>
          <a:p>
            <a:pPr marL="0" marR="0">
              <a:spcBef>
                <a:spcPts val="0"/>
              </a:spcBef>
              <a:spcAft>
                <a:spcPts val="0"/>
              </a:spcAft>
            </a:pPr>
            <a:r>
              <a:rPr lang="en-US" sz="1800" b="1" dirty="0">
                <a:solidFill>
                  <a:srgbClr val="101D49"/>
                </a:solidFill>
                <a:effectLst/>
                <a:latin typeface="Times New Roman" panose="02020603050405020304" pitchFamily="18" charset="0"/>
                <a:ea typeface="Calibri" panose="020F0502020204030204" pitchFamily="34" charset="0"/>
                <a:cs typeface="Times New Roman" panose="02020603050405020304" pitchFamily="18" charset="0"/>
              </a:rPr>
              <a:t>Single Sign On:</a:t>
            </a:r>
            <a:r>
              <a:rPr lang="en-US" sz="1800" dirty="0">
                <a:solidFill>
                  <a:srgbClr val="101D49"/>
                </a:solidFill>
                <a:effectLst/>
                <a:latin typeface="Times New Roman" panose="02020603050405020304" pitchFamily="18" charset="0"/>
                <a:ea typeface="Calibri" panose="020F0502020204030204" pitchFamily="34" charset="0"/>
                <a:cs typeface="Times New Roman" panose="02020603050405020304" pitchFamily="18" charset="0"/>
              </a:rPr>
              <a:t> The Contractor must use the State’s Single Sign On Enterprise Authentication standard (SSO) for all applications requiring user sign-in.</a:t>
            </a:r>
          </a:p>
          <a:p>
            <a:pPr marL="0" marR="0">
              <a:spcBef>
                <a:spcPts val="0"/>
              </a:spcBef>
              <a:spcAft>
                <a:spcPts val="0"/>
              </a:spcAft>
            </a:pPr>
            <a:endParaRPr lang="en-US" sz="1800" dirty="0">
              <a:solidFill>
                <a:srgbClr val="101D49"/>
              </a:solidFill>
              <a:latin typeface="Times New Roman" panose="02020603050405020304" pitchFamily="18" charset="0"/>
              <a:ea typeface="Calibri" panose="020F0502020204030204" pitchFamily="34" charset="0"/>
              <a:cs typeface="Times New Roman" panose="02020603050405020304" pitchFamily="18" charset="0"/>
            </a:endParaRPr>
          </a:p>
          <a:p>
            <a:pPr marL="0" marR="0">
              <a:spcBef>
                <a:spcPts val="0"/>
              </a:spcBef>
              <a:spcAft>
                <a:spcPts val="0"/>
              </a:spcAft>
            </a:pPr>
            <a:r>
              <a:rPr lang="en-US" sz="1800" b="1" dirty="0">
                <a:solidFill>
                  <a:srgbClr val="101D49"/>
                </a:solidFill>
                <a:effectLst/>
                <a:latin typeface="Times New Roman" panose="02020603050405020304" pitchFamily="18" charset="0"/>
                <a:ea typeface="Calibri" panose="020F0502020204030204" pitchFamily="34" charset="0"/>
                <a:cs typeface="Times New Roman" panose="02020603050405020304" pitchFamily="18" charset="0"/>
              </a:rPr>
              <a:t>Payment Processing:</a:t>
            </a:r>
            <a:r>
              <a:rPr lang="en-US" sz="1800" dirty="0">
                <a:solidFill>
                  <a:srgbClr val="101D49"/>
                </a:solidFill>
                <a:effectLst/>
                <a:latin typeface="Times New Roman" panose="02020603050405020304" pitchFamily="18" charset="0"/>
                <a:ea typeface="Calibri" panose="020F0502020204030204" pitchFamily="34" charset="0"/>
                <a:cs typeface="Times New Roman" panose="02020603050405020304" pitchFamily="18" charset="0"/>
              </a:rPr>
              <a:t> Payment Processing services are provided under separate QPA Contracts and are not included in the scope of this solicitation unless expressly noted.</a:t>
            </a:r>
          </a:p>
          <a:p>
            <a:pPr marL="530339" lvl="1">
              <a:spcBef>
                <a:spcPts val="0"/>
              </a:spcBef>
              <a:spcAft>
                <a:spcPts val="0"/>
              </a:spcAft>
            </a:pPr>
            <a:r>
              <a:rPr lang="en-US" sz="1800" dirty="0">
                <a:solidFill>
                  <a:srgbClr val="101D49"/>
                </a:solidFill>
                <a:latin typeface="Times New Roman" panose="02020603050405020304" pitchFamily="18" charset="0"/>
                <a:ea typeface="Calibri" panose="020F0502020204030204" pitchFamily="34" charset="0"/>
                <a:cs typeface="Times New Roman" panose="02020603050405020304" pitchFamily="18" charset="0"/>
              </a:rPr>
              <a:t>Applications performing payment processing must do so through an interface with one of the State’s contracted payment processors and the Contractor must meet all applicable and relevant PCI DSS security requirements.</a:t>
            </a:r>
          </a:p>
          <a:p>
            <a:pPr marL="146301" lvl="1" indent="0">
              <a:spcBef>
                <a:spcPts val="0"/>
              </a:spcBef>
              <a:spcAft>
                <a:spcPts val="0"/>
              </a:spcAft>
              <a:buNone/>
            </a:pPr>
            <a:endParaRPr lang="en-US" sz="1800" dirty="0">
              <a:solidFill>
                <a:srgbClr val="101D49"/>
              </a:solidFill>
              <a:latin typeface="Times New Roman" panose="02020603050405020304" pitchFamily="18" charset="0"/>
              <a:ea typeface="Calibri" panose="020F0502020204030204" pitchFamily="34" charset="0"/>
              <a:cs typeface="Times New Roman" panose="02020603050405020304" pitchFamily="18" charset="0"/>
            </a:endParaRPr>
          </a:p>
          <a:p>
            <a:pPr marL="0" marR="0">
              <a:spcBef>
                <a:spcPts val="0"/>
              </a:spcBef>
              <a:spcAft>
                <a:spcPts val="0"/>
              </a:spcAft>
            </a:pPr>
            <a:r>
              <a:rPr lang="en-US" sz="1800" b="1" dirty="0">
                <a:solidFill>
                  <a:srgbClr val="101D49"/>
                </a:solidFill>
                <a:latin typeface="Times New Roman" panose="02020603050405020304" pitchFamily="18" charset="0"/>
                <a:ea typeface="Calibri" panose="020F0502020204030204" pitchFamily="34" charset="0"/>
                <a:cs typeface="Times New Roman" panose="02020603050405020304" pitchFamily="18" charset="0"/>
              </a:rPr>
              <a:t>Initial Transition</a:t>
            </a:r>
            <a:r>
              <a:rPr lang="en-US" sz="1800" dirty="0">
                <a:solidFill>
                  <a:srgbClr val="101D49"/>
                </a:solidFill>
                <a:latin typeface="Times New Roman" panose="02020603050405020304" pitchFamily="18" charset="0"/>
                <a:ea typeface="Calibri" panose="020F0502020204030204" pitchFamily="34" charset="0"/>
                <a:cs typeface="Times New Roman" panose="02020603050405020304" pitchFamily="18" charset="0"/>
              </a:rPr>
              <a:t>: The Contractor shall ensure that all website and application migration transition activities (i.e., transitioning existing assets to a new platform or system) are complete prior to any work commencing on new website creation or development for a State Entity User. </a:t>
            </a:r>
          </a:p>
          <a:p>
            <a:pPr marL="530339" lvl="1">
              <a:spcBef>
                <a:spcPts val="0"/>
              </a:spcBef>
              <a:spcAft>
                <a:spcPts val="0"/>
              </a:spcAft>
            </a:pPr>
            <a:r>
              <a:rPr lang="en-US" sz="1800" dirty="0">
                <a:solidFill>
                  <a:srgbClr val="101D49"/>
                </a:solidFill>
                <a:latin typeface="Times New Roman" panose="02020603050405020304" pitchFamily="18" charset="0"/>
                <a:ea typeface="Calibri" panose="020F0502020204030204" pitchFamily="34" charset="0"/>
                <a:cs typeface="Times New Roman" panose="02020603050405020304" pitchFamily="18" charset="0"/>
              </a:rPr>
              <a:t>If the Contractor intends on transitioning websites and applications to a new platform or system, their pricing in Attachment D - Cost Proposal shall account for the fact that website creation or development for a State Entity User cannot commence until the transition of existing assets is complete.</a:t>
            </a:r>
          </a:p>
          <a:p>
            <a:pPr marL="530339" lvl="1">
              <a:spcBef>
                <a:spcPts val="0"/>
              </a:spcBef>
              <a:spcAft>
                <a:spcPts val="0"/>
              </a:spcAft>
            </a:pPr>
            <a:endParaRPr lang="en-US" sz="1800" b="1" dirty="0">
              <a:effectLst/>
              <a:latin typeface="Times New Roman" panose="02020603050405020304" pitchFamily="18" charset="0"/>
              <a:ea typeface="Calibri" panose="020F0502020204030204" pitchFamily="34" charset="0"/>
            </a:endParaRPr>
          </a:p>
          <a:p>
            <a:pPr marL="0" marR="0">
              <a:lnSpc>
                <a:spcPct val="70000"/>
              </a:lnSpc>
              <a:spcBef>
                <a:spcPts val="0"/>
              </a:spcBef>
              <a:spcAft>
                <a:spcPts val="0"/>
              </a:spcAft>
            </a:pPr>
            <a:endParaRPr lang="en-US" sz="1800" dirty="0">
              <a:latin typeface="Times New Roman" panose="02020603050405020304" pitchFamily="18" charset="0"/>
              <a:ea typeface="Times New Roman" panose="02020603050405020304" pitchFamily="18" charset="0"/>
              <a:cs typeface="Times New Roman" panose="02020603050405020304" pitchFamily="18" charset="0"/>
            </a:endParaRPr>
          </a:p>
          <a:p>
            <a:pPr marL="530339" lvl="1">
              <a:spcBef>
                <a:spcPts val="0"/>
              </a:spcBef>
              <a:spcAft>
                <a:spcPts val="0"/>
              </a:spcAft>
            </a:pPr>
            <a:endParaRPr lang="en-US" sz="1800" dirty="0">
              <a:latin typeface="Times New Roman" panose="02020603050405020304" pitchFamily="18" charset="0"/>
              <a:ea typeface="Times New Roman" panose="02020603050405020304" pitchFamily="18" charset="0"/>
              <a:cs typeface="Times New Roman" panose="02020603050405020304" pitchFamily="18" charset="0"/>
            </a:endParaRPr>
          </a:p>
          <a:p>
            <a:pPr marL="0" marR="0">
              <a:spcBef>
                <a:spcPts val="0"/>
              </a:spcBef>
              <a:spcAft>
                <a:spcPts val="0"/>
              </a:spcAft>
            </a:pPr>
            <a:endParaRPr lang="en-US" sz="1800" dirty="0">
              <a:latin typeface="Times New Roman" panose="02020603050405020304" pitchFamily="18" charset="0"/>
              <a:ea typeface="Times New Roman" panose="02020603050405020304" pitchFamily="18" charset="0"/>
              <a:cs typeface="Times New Roman" panose="02020603050405020304" pitchFamily="18" charset="0"/>
            </a:endParaRPr>
          </a:p>
        </p:txBody>
      </p:sp>
      <p:sp>
        <p:nvSpPr>
          <p:cNvPr id="2" name="Slide Number Placeholder 1">
            <a:extLst>
              <a:ext uri="{FF2B5EF4-FFF2-40B4-BE49-F238E27FC236}">
                <a16:creationId xmlns:a16="http://schemas.microsoft.com/office/drawing/2014/main" id="{454898FC-BE29-F301-0332-C78647474FCD}"/>
              </a:ext>
            </a:extLst>
          </p:cNvPr>
          <p:cNvSpPr>
            <a:spLocks noGrp="1"/>
          </p:cNvSpPr>
          <p:nvPr>
            <p:ph type="sldNum" sz="quarter" idx="12"/>
          </p:nvPr>
        </p:nvSpPr>
        <p:spPr/>
        <p:txBody>
          <a:bodyPr/>
          <a:lstStyle/>
          <a:p>
            <a:fld id="{33943F3E-CE48-48F4-A664-D93E49928CBC}" type="slidenum">
              <a:rPr lang="en-US" smtClean="0"/>
              <a:pPr/>
              <a:t>12</a:t>
            </a:fld>
            <a:endParaRPr lang="en-US" dirty="0"/>
          </a:p>
        </p:txBody>
      </p:sp>
    </p:spTree>
    <p:extLst>
      <p:ext uri="{BB962C8B-B14F-4D97-AF65-F5344CB8AC3E}">
        <p14:creationId xmlns:p14="http://schemas.microsoft.com/office/powerpoint/2010/main" val="374496952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latin typeface="Times New Roman" panose="02020603050405020304" pitchFamily="18" charset="0"/>
                <a:cs typeface="Times New Roman" panose="02020603050405020304" pitchFamily="18" charset="0"/>
              </a:rPr>
              <a:t>Staffing Requirements</a:t>
            </a:r>
          </a:p>
        </p:txBody>
      </p:sp>
      <p:sp>
        <p:nvSpPr>
          <p:cNvPr id="6" name="Content Placeholder 5"/>
          <p:cNvSpPr>
            <a:spLocks noGrp="1"/>
          </p:cNvSpPr>
          <p:nvPr>
            <p:ph idx="1"/>
          </p:nvPr>
        </p:nvSpPr>
        <p:spPr>
          <a:xfrm>
            <a:off x="1324303" y="1881352"/>
            <a:ext cx="9810193" cy="3846786"/>
          </a:xfrm>
        </p:spPr>
        <p:txBody>
          <a:bodyPr>
            <a:normAutofit/>
          </a:bodyPr>
          <a:lstStyle/>
          <a:p>
            <a:pPr marL="0" marR="0">
              <a:spcBef>
                <a:spcPts val="0"/>
              </a:spcBef>
              <a:spcAft>
                <a:spcPts val="0"/>
              </a:spcAft>
            </a:pPr>
            <a:r>
              <a:rPr lang="en-US" sz="1800" dirty="0">
                <a:solidFill>
                  <a:srgbClr val="101D49"/>
                </a:solidFill>
                <a:effectLst/>
                <a:latin typeface="Times New Roman" panose="02020603050405020304" pitchFamily="18" charset="0"/>
                <a:ea typeface="Calibri" panose="020F0502020204030204" pitchFamily="34" charset="0"/>
                <a:cs typeface="Times New Roman" panose="02020603050405020304" pitchFamily="18" charset="0"/>
              </a:rPr>
              <a:t>The Contractor’s staff shall be sufficient to perform the Baseline Services outlined in the RFP. </a:t>
            </a:r>
          </a:p>
          <a:p>
            <a:pPr marL="0" marR="0">
              <a:lnSpc>
                <a:spcPct val="70000"/>
              </a:lnSpc>
              <a:spcBef>
                <a:spcPts val="0"/>
              </a:spcBef>
              <a:spcAft>
                <a:spcPts val="0"/>
              </a:spcAft>
            </a:pPr>
            <a:endParaRPr lang="en-US" sz="1800" dirty="0">
              <a:solidFill>
                <a:srgbClr val="101D49"/>
              </a:solidFill>
              <a:latin typeface="Times New Roman" panose="02020603050405020304" pitchFamily="18" charset="0"/>
              <a:ea typeface="Calibri" panose="020F0502020204030204" pitchFamily="34" charset="0"/>
              <a:cs typeface="Times New Roman" panose="02020603050405020304" pitchFamily="18" charset="0"/>
            </a:endParaRPr>
          </a:p>
          <a:p>
            <a:pPr marL="0" marR="0">
              <a:spcBef>
                <a:spcPts val="0"/>
              </a:spcBef>
              <a:spcAft>
                <a:spcPts val="0"/>
              </a:spcAft>
            </a:pPr>
            <a:r>
              <a:rPr lang="en-US" sz="1800" dirty="0">
                <a:solidFill>
                  <a:srgbClr val="101D49"/>
                </a:solidFill>
                <a:effectLst/>
                <a:latin typeface="Times New Roman" panose="02020603050405020304" pitchFamily="18" charset="0"/>
                <a:ea typeface="Calibri" panose="020F0502020204030204" pitchFamily="34" charset="0"/>
                <a:cs typeface="Times New Roman" panose="02020603050405020304" pitchFamily="18" charset="0"/>
              </a:rPr>
              <a:t>This staff shall be comprised of full-time equivalent (FTE) persons, all of whom must be legal residents or citizens of the United States. </a:t>
            </a:r>
          </a:p>
          <a:p>
            <a:pPr marL="0" marR="0">
              <a:spcBef>
                <a:spcPts val="0"/>
              </a:spcBef>
              <a:spcAft>
                <a:spcPts val="0"/>
              </a:spcAft>
            </a:pPr>
            <a:endParaRPr lang="en-US" sz="1800" dirty="0">
              <a:solidFill>
                <a:srgbClr val="101D49"/>
              </a:solidFill>
              <a:latin typeface="Times New Roman" panose="02020603050405020304" pitchFamily="18" charset="0"/>
              <a:ea typeface="Calibri" panose="020F0502020204030204" pitchFamily="34" charset="0"/>
              <a:cs typeface="Times New Roman" panose="02020603050405020304" pitchFamily="18" charset="0"/>
            </a:endParaRPr>
          </a:p>
          <a:p>
            <a:pPr marL="0" marR="0">
              <a:spcBef>
                <a:spcPts val="0"/>
              </a:spcBef>
              <a:spcAft>
                <a:spcPts val="0"/>
              </a:spcAft>
            </a:pPr>
            <a:r>
              <a:rPr lang="en-US" sz="1800" dirty="0">
                <a:solidFill>
                  <a:srgbClr val="101D49"/>
                </a:solidFill>
                <a:effectLst/>
                <a:latin typeface="Times New Roman" panose="02020603050405020304" pitchFamily="18" charset="0"/>
                <a:ea typeface="Calibri" panose="020F0502020204030204" pitchFamily="34" charset="0"/>
                <a:cs typeface="Times New Roman" panose="02020603050405020304" pitchFamily="18" charset="0"/>
              </a:rPr>
              <a:t>Respondent must provide a staffing plan that identifies all of the personnel by position that the Respondent proposes and that are required to complete all requirements as outlined in this RFP. The staffing plan must show each individual’s responsibilities for the requirements and identify proposed key personnel.​</a:t>
            </a:r>
          </a:p>
          <a:p>
            <a:pPr marL="0" marR="0" indent="0">
              <a:spcBef>
                <a:spcPts val="0"/>
              </a:spcBef>
              <a:spcAft>
                <a:spcPts val="0"/>
              </a:spcAft>
              <a:buNone/>
            </a:pPr>
            <a:endParaRPr lang="en-US" sz="1800" dirty="0">
              <a:solidFill>
                <a:srgbClr val="101D49"/>
              </a:solidFill>
              <a:latin typeface="Times New Roman" panose="02020603050405020304" pitchFamily="18" charset="0"/>
              <a:ea typeface="Times New Roman" panose="02020603050405020304" pitchFamily="18" charset="0"/>
              <a:cs typeface="Times New Roman" panose="02020603050405020304" pitchFamily="18" charset="0"/>
            </a:endParaRPr>
          </a:p>
          <a:p>
            <a:pPr marL="0" marR="0">
              <a:spcBef>
                <a:spcPts val="0"/>
              </a:spcBef>
              <a:spcAft>
                <a:spcPts val="0"/>
              </a:spcAft>
            </a:pPr>
            <a:r>
              <a:rPr lang="en-US" sz="1800" dirty="0">
                <a:solidFill>
                  <a:srgbClr val="101D49"/>
                </a:solidFill>
                <a:latin typeface="Times New Roman" panose="02020603050405020304" pitchFamily="18" charset="0"/>
                <a:ea typeface="Times New Roman" panose="02020603050405020304" pitchFamily="18" charset="0"/>
                <a:cs typeface="Times New Roman" panose="02020603050405020304" pitchFamily="18" charset="0"/>
              </a:rPr>
              <a:t>The Respondent may not use the experience or qualifications of a subcontractor to meet any of the Minimum Requirements for Responsiveness outlined in RFP Attachment I- Minimum Requirements. These must be fulfilled exclusively through the qualifications and experience of the Respondent.</a:t>
            </a:r>
            <a:endParaRPr lang="en-US" sz="1800" dirty="0">
              <a:latin typeface="Times New Roman" panose="02020603050405020304" pitchFamily="18" charset="0"/>
              <a:ea typeface="Times New Roman" panose="02020603050405020304" pitchFamily="18" charset="0"/>
              <a:cs typeface="Times New Roman" panose="02020603050405020304" pitchFamily="18" charset="0"/>
            </a:endParaRPr>
          </a:p>
        </p:txBody>
      </p:sp>
      <p:sp>
        <p:nvSpPr>
          <p:cNvPr id="2" name="Slide Number Placeholder 1">
            <a:extLst>
              <a:ext uri="{FF2B5EF4-FFF2-40B4-BE49-F238E27FC236}">
                <a16:creationId xmlns:a16="http://schemas.microsoft.com/office/drawing/2014/main" id="{A73CA77F-5FA7-C432-0DCC-08BEAF904182}"/>
              </a:ext>
            </a:extLst>
          </p:cNvPr>
          <p:cNvSpPr>
            <a:spLocks noGrp="1"/>
          </p:cNvSpPr>
          <p:nvPr>
            <p:ph type="sldNum" sz="quarter" idx="12"/>
          </p:nvPr>
        </p:nvSpPr>
        <p:spPr/>
        <p:txBody>
          <a:bodyPr/>
          <a:lstStyle/>
          <a:p>
            <a:fld id="{33943F3E-CE48-48F4-A664-D93E49928CBC}" type="slidenum">
              <a:rPr lang="en-US" smtClean="0"/>
              <a:pPr/>
              <a:t>13</a:t>
            </a:fld>
            <a:endParaRPr lang="en-US" dirty="0"/>
          </a:p>
        </p:txBody>
      </p:sp>
    </p:spTree>
    <p:extLst>
      <p:ext uri="{BB962C8B-B14F-4D97-AF65-F5344CB8AC3E}">
        <p14:creationId xmlns:p14="http://schemas.microsoft.com/office/powerpoint/2010/main" val="404434482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308244" y="773878"/>
            <a:ext cx="9854912" cy="829157"/>
          </a:xfrm>
        </p:spPr>
        <p:txBody>
          <a:bodyPr/>
          <a:lstStyle/>
          <a:p>
            <a:r>
              <a:rPr lang="en-US" dirty="0">
                <a:latin typeface="Times New Roman" panose="02020603050405020304" pitchFamily="18" charset="0"/>
                <a:cs typeface="Times New Roman" panose="02020603050405020304" pitchFamily="18" charset="0"/>
              </a:rPr>
              <a:t>Data Management &amp; Sales </a:t>
            </a:r>
            <a:r>
              <a:rPr lang="en-US" dirty="0" err="1">
                <a:latin typeface="Times New Roman" panose="02020603050405020304" pitchFamily="18" charset="0"/>
                <a:cs typeface="Times New Roman" panose="02020603050405020304" pitchFamily="18" charset="0"/>
              </a:rPr>
              <a:t>Reqs</a:t>
            </a:r>
            <a:r>
              <a:rPr lang="en-US" dirty="0">
                <a:latin typeface="Times New Roman" panose="02020603050405020304" pitchFamily="18" charset="0"/>
                <a:cs typeface="Times New Roman" panose="02020603050405020304" pitchFamily="18" charset="0"/>
              </a:rPr>
              <a:t>.</a:t>
            </a:r>
          </a:p>
        </p:txBody>
      </p:sp>
      <p:sp>
        <p:nvSpPr>
          <p:cNvPr id="6" name="Content Placeholder 5"/>
          <p:cNvSpPr>
            <a:spLocks noGrp="1"/>
          </p:cNvSpPr>
          <p:nvPr>
            <p:ph idx="1"/>
          </p:nvPr>
        </p:nvSpPr>
        <p:spPr>
          <a:xfrm>
            <a:off x="634712" y="1700017"/>
            <a:ext cx="10439400" cy="4900801"/>
          </a:xfrm>
        </p:spPr>
        <p:txBody>
          <a:bodyPr>
            <a:normAutofit/>
          </a:bodyPr>
          <a:lstStyle/>
          <a:p>
            <a:pPr marL="146301" lvl="1" indent="0">
              <a:spcBef>
                <a:spcPts val="0"/>
              </a:spcBef>
              <a:spcAft>
                <a:spcPts val="0"/>
              </a:spcAft>
              <a:buNone/>
            </a:pPr>
            <a:endParaRPr lang="en-US" sz="1800" dirty="0">
              <a:latin typeface="Times New Roman" panose="02020603050405020304" pitchFamily="18" charset="0"/>
              <a:ea typeface="Times New Roman" panose="02020603050405020304" pitchFamily="18" charset="0"/>
              <a:cs typeface="Times New Roman" panose="02020603050405020304" pitchFamily="18" charset="0"/>
            </a:endParaRPr>
          </a:p>
          <a:p>
            <a:pPr marL="0" marR="0">
              <a:spcBef>
                <a:spcPts val="0"/>
              </a:spcBef>
              <a:spcAft>
                <a:spcPts val="0"/>
              </a:spcAft>
            </a:pPr>
            <a:endParaRPr lang="en-US" sz="1800" dirty="0">
              <a:latin typeface="Times New Roman" panose="02020603050405020304" pitchFamily="18" charset="0"/>
              <a:ea typeface="Times New Roman" panose="02020603050405020304" pitchFamily="18" charset="0"/>
              <a:cs typeface="Times New Roman" panose="02020603050405020304" pitchFamily="18" charset="0"/>
            </a:endParaRPr>
          </a:p>
        </p:txBody>
      </p:sp>
      <p:sp>
        <p:nvSpPr>
          <p:cNvPr id="2" name="Content Placeholder 5">
            <a:extLst>
              <a:ext uri="{FF2B5EF4-FFF2-40B4-BE49-F238E27FC236}">
                <a16:creationId xmlns:a16="http://schemas.microsoft.com/office/drawing/2014/main" id="{C5E51211-285C-A776-F223-7962EBCDC0F5}"/>
              </a:ext>
            </a:extLst>
          </p:cNvPr>
          <p:cNvSpPr txBox="1">
            <a:spLocks/>
          </p:cNvSpPr>
          <p:nvPr/>
        </p:nvSpPr>
        <p:spPr>
          <a:xfrm>
            <a:off x="723756" y="1876225"/>
            <a:ext cx="10439400" cy="4548383"/>
          </a:xfrm>
          <a:prstGeom prst="rect">
            <a:avLst/>
          </a:prstGeom>
        </p:spPr>
        <p:txBody>
          <a:bodyPr vert="horz" lIns="91440" tIns="45720" rIns="91440" bIns="45720" rtlCol="0">
            <a:normAutofit lnSpcReduction="10000"/>
          </a:bodyPr>
          <a:lstStyle>
            <a:lvl1pPr marL="384038" indent="-384038" algn="l" defTabSz="914377" rtl="0" eaLnBrk="1" latinLnBrk="0" hangingPunct="1">
              <a:lnSpc>
                <a:spcPct val="94000"/>
              </a:lnSpc>
              <a:spcBef>
                <a:spcPts val="1000"/>
              </a:spcBef>
              <a:spcAft>
                <a:spcPts val="200"/>
              </a:spcAft>
              <a:buFont typeface="Franklin Gothic Book" panose="020B0503020102020204" pitchFamily="34" charset="0"/>
              <a:buChar char="■"/>
              <a:defRPr sz="2000" kern="1200" baseline="0">
                <a:solidFill>
                  <a:schemeClr val="tx2"/>
                </a:solidFill>
                <a:latin typeface="+mn-lt"/>
                <a:ea typeface="+mn-ea"/>
                <a:cs typeface="+mn-cs"/>
              </a:defRPr>
            </a:lvl1pPr>
            <a:lvl2pPr marL="914377" indent="-384038" algn="l" defTabSz="914377" rtl="0" eaLnBrk="1" latinLnBrk="0" hangingPunct="1">
              <a:lnSpc>
                <a:spcPct val="94000"/>
              </a:lnSpc>
              <a:spcBef>
                <a:spcPts val="500"/>
              </a:spcBef>
              <a:spcAft>
                <a:spcPts val="200"/>
              </a:spcAft>
              <a:buFont typeface="Franklin Gothic Book" panose="020B0503020102020204" pitchFamily="34" charset="0"/>
              <a:buChar char="–"/>
              <a:defRPr sz="2000" i="1" kern="1200" baseline="0">
                <a:solidFill>
                  <a:schemeClr val="tx2"/>
                </a:solidFill>
                <a:latin typeface="+mn-lt"/>
                <a:ea typeface="+mn-ea"/>
                <a:cs typeface="+mn-cs"/>
              </a:defRPr>
            </a:lvl2pPr>
            <a:lvl3pPr marL="1371566" indent="-384038" algn="l" defTabSz="914377" rtl="0" eaLnBrk="1" latinLnBrk="0" hangingPunct="1">
              <a:lnSpc>
                <a:spcPct val="94000"/>
              </a:lnSpc>
              <a:spcBef>
                <a:spcPts val="500"/>
              </a:spcBef>
              <a:spcAft>
                <a:spcPts val="200"/>
              </a:spcAft>
              <a:buFont typeface="Franklin Gothic Book" panose="020B0503020102020204" pitchFamily="34" charset="0"/>
              <a:buChar char="■"/>
              <a:defRPr sz="1800" kern="1200" baseline="0">
                <a:solidFill>
                  <a:schemeClr val="tx2"/>
                </a:solidFill>
                <a:latin typeface="+mn-lt"/>
                <a:ea typeface="+mn-ea"/>
                <a:cs typeface="+mn-cs"/>
              </a:defRPr>
            </a:lvl3pPr>
            <a:lvl4pPr marL="1828754" indent="-384038" algn="l" defTabSz="914377" rtl="0" eaLnBrk="1" latinLnBrk="0" hangingPunct="1">
              <a:lnSpc>
                <a:spcPct val="94000"/>
              </a:lnSpc>
              <a:spcBef>
                <a:spcPts val="500"/>
              </a:spcBef>
              <a:spcAft>
                <a:spcPts val="200"/>
              </a:spcAft>
              <a:buFont typeface="Franklin Gothic Book" panose="020B0503020102020204" pitchFamily="34" charset="0"/>
              <a:buChar char="–"/>
              <a:defRPr sz="1800" i="1" kern="1200" baseline="0">
                <a:solidFill>
                  <a:schemeClr val="tx2"/>
                </a:solidFill>
                <a:latin typeface="+mn-lt"/>
                <a:ea typeface="+mn-ea"/>
                <a:cs typeface="+mn-cs"/>
              </a:defRPr>
            </a:lvl4pPr>
            <a:lvl5pPr marL="2285943" indent="-384038" algn="l" defTabSz="914377" rtl="0" eaLnBrk="1" latinLnBrk="0" hangingPunct="1">
              <a:lnSpc>
                <a:spcPct val="94000"/>
              </a:lnSpc>
              <a:spcBef>
                <a:spcPts val="500"/>
              </a:spcBef>
              <a:spcAft>
                <a:spcPts val="200"/>
              </a:spcAft>
              <a:buFont typeface="Franklin Gothic Book" panose="020B0503020102020204" pitchFamily="34" charset="0"/>
              <a:buChar char="■"/>
              <a:defRPr sz="1600" kern="1200" baseline="0">
                <a:solidFill>
                  <a:schemeClr val="tx2"/>
                </a:solidFill>
                <a:latin typeface="+mn-lt"/>
                <a:ea typeface="+mn-ea"/>
                <a:cs typeface="+mn-cs"/>
              </a:defRPr>
            </a:lvl5pPr>
            <a:lvl6pPr marL="2743131" indent="-384038" algn="l" defTabSz="914377" rtl="0" eaLnBrk="1" latinLnBrk="0" hangingPunct="1">
              <a:lnSpc>
                <a:spcPct val="94000"/>
              </a:lnSpc>
              <a:spcBef>
                <a:spcPts val="500"/>
              </a:spcBef>
              <a:spcAft>
                <a:spcPts val="200"/>
              </a:spcAft>
              <a:buFont typeface="Franklin Gothic Book" panose="020B0503020102020204" pitchFamily="34" charset="0"/>
              <a:buChar char="–"/>
              <a:defRPr sz="1600" i="1" kern="1200" baseline="0">
                <a:solidFill>
                  <a:schemeClr val="tx2"/>
                </a:solidFill>
                <a:latin typeface="+mn-lt"/>
                <a:ea typeface="+mn-ea"/>
                <a:cs typeface="+mn-cs"/>
              </a:defRPr>
            </a:lvl6pPr>
            <a:lvl7pPr marL="3200320" indent="-384038" algn="l" defTabSz="914377"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7pPr>
            <a:lvl8pPr marL="3657509" indent="-384038" algn="l" defTabSz="914377" rtl="0" eaLnBrk="1" latinLnBrk="0" hangingPunct="1">
              <a:lnSpc>
                <a:spcPct val="94000"/>
              </a:lnSpc>
              <a:spcBef>
                <a:spcPts val="500"/>
              </a:spcBef>
              <a:spcAft>
                <a:spcPts val="200"/>
              </a:spcAft>
              <a:buFont typeface="Franklin Gothic Book" panose="020B0503020102020204" pitchFamily="34" charset="0"/>
              <a:buChar char="–"/>
              <a:defRPr sz="1400" i="1" kern="1200" baseline="0">
                <a:solidFill>
                  <a:schemeClr val="tx2"/>
                </a:solidFill>
                <a:latin typeface="+mn-lt"/>
                <a:ea typeface="+mn-ea"/>
                <a:cs typeface="+mn-cs"/>
              </a:defRPr>
            </a:lvl8pPr>
            <a:lvl9pPr marL="4114697" indent="-384038" algn="l" defTabSz="914377"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9pPr>
          </a:lstStyle>
          <a:p>
            <a:pPr marL="0">
              <a:spcBef>
                <a:spcPts val="0"/>
              </a:spcBef>
              <a:spcAft>
                <a:spcPts val="0"/>
              </a:spcAft>
            </a:pPr>
            <a:r>
              <a:rPr lang="en-US" sz="1800" b="1" dirty="0">
                <a:solidFill>
                  <a:srgbClr val="101D49"/>
                </a:solidFill>
                <a:latin typeface="Times New Roman" panose="02020603050405020304" pitchFamily="18" charset="0"/>
                <a:ea typeface="Calibri" panose="020F0502020204030204" pitchFamily="34" charset="0"/>
                <a:cs typeface="Times New Roman" panose="02020603050405020304" pitchFamily="18" charset="0"/>
              </a:rPr>
              <a:t>Overview: </a:t>
            </a:r>
            <a:r>
              <a:rPr lang="en-US" sz="1800" dirty="0">
                <a:solidFill>
                  <a:srgbClr val="101D49"/>
                </a:solidFill>
                <a:latin typeface="Times New Roman" panose="02020603050405020304" pitchFamily="18" charset="0"/>
                <a:ea typeface="Calibri" panose="020F0502020204030204" pitchFamily="34" charset="0"/>
                <a:cs typeface="Times New Roman" panose="02020603050405020304" pitchFamily="18" charset="0"/>
              </a:rPr>
              <a:t>The Contractor must manage and provide a system for the data sales and management program for the State (including for both IOT and individual ​State A​</a:t>
            </a:r>
            <a:r>
              <a:rPr lang="en-US" sz="1800" dirty="0" err="1">
                <a:solidFill>
                  <a:srgbClr val="101D49"/>
                </a:solidFill>
                <a:latin typeface="Times New Roman" panose="02020603050405020304" pitchFamily="18" charset="0"/>
                <a:ea typeface="Calibri" panose="020F0502020204030204" pitchFamily="34" charset="0"/>
                <a:cs typeface="Times New Roman" panose="02020603050405020304" pitchFamily="18" charset="0"/>
              </a:rPr>
              <a:t>gencies</a:t>
            </a:r>
            <a:r>
              <a:rPr lang="en-US" sz="1800" dirty="0">
                <a:solidFill>
                  <a:srgbClr val="101D49"/>
                </a:solidFill>
                <a:latin typeface="Times New Roman" panose="02020603050405020304" pitchFamily="18" charset="0"/>
                <a:ea typeface="Calibri" panose="020F0502020204030204" pitchFamily="34" charset="0"/>
                <a:cs typeface="Times New Roman" panose="02020603050405020304" pitchFamily="18" charset="0"/>
              </a:rPr>
              <a:t> like the BMV, ISP, and PLA). </a:t>
            </a:r>
            <a:r>
              <a:rPr lang="en-US" sz="1800" dirty="0">
                <a:solidFill>
                  <a:srgbClr val="101D49"/>
                </a:solidFill>
                <a:latin typeface="Times New Roman" panose="02020603050405020304" pitchFamily="18" charset="0"/>
                <a:ea typeface="Times New Roman" panose="02020603050405020304" pitchFamily="18" charset="0"/>
                <a:cs typeface="Times New Roman" panose="02020603050405020304" pitchFamily="18" charset="0"/>
              </a:rPr>
              <a:t>The Contractor shall also manage applications associated with the data sales system(s) and manage State of Indiana ​State Entity Users’ ​​access to the system(s).</a:t>
            </a:r>
          </a:p>
          <a:p>
            <a:pPr marL="0">
              <a:spcBef>
                <a:spcPts val="0"/>
              </a:spcBef>
              <a:spcAft>
                <a:spcPts val="0"/>
              </a:spcAft>
            </a:pPr>
            <a:endParaRPr lang="en-US" sz="1800" dirty="0">
              <a:solidFill>
                <a:srgbClr val="101D49"/>
              </a:solidFill>
              <a:latin typeface="Times New Roman" panose="02020603050405020304" pitchFamily="18" charset="0"/>
              <a:ea typeface="Times New Roman" panose="02020603050405020304" pitchFamily="18" charset="0"/>
              <a:cs typeface="Times New Roman" panose="02020603050405020304" pitchFamily="18" charset="0"/>
            </a:endParaRPr>
          </a:p>
          <a:p>
            <a:pPr marL="0">
              <a:spcBef>
                <a:spcPts val="0"/>
              </a:spcBef>
              <a:spcAft>
                <a:spcPts val="0"/>
              </a:spcAft>
            </a:pPr>
            <a:r>
              <a:rPr lang="en-US" sz="1800" b="1" dirty="0">
                <a:solidFill>
                  <a:srgbClr val="101D49"/>
                </a:solidFill>
                <a:latin typeface="Times New Roman" panose="02020603050405020304" pitchFamily="18" charset="0"/>
                <a:ea typeface="Times New Roman" panose="02020603050405020304" pitchFamily="18" charset="0"/>
                <a:cs typeface="Times New Roman" panose="02020603050405020304" pitchFamily="18" charset="0"/>
              </a:rPr>
              <a:t>Account Database or System: </a:t>
            </a:r>
            <a:r>
              <a:rPr lang="en-US" sz="1800" dirty="0">
                <a:solidFill>
                  <a:srgbClr val="101D49"/>
                </a:solidFill>
                <a:latin typeface="Times New Roman" panose="02020603050405020304" pitchFamily="18" charset="0"/>
                <a:ea typeface="Times New Roman" panose="02020603050405020304" pitchFamily="18" charset="0"/>
                <a:cs typeface="Times New Roman" panose="02020603050405020304" pitchFamily="18" charset="0"/>
              </a:rPr>
              <a:t>The Contractor shall maintain an Account Database or System, using the State’s authentication solution, that permits account maintenance, creation, verification, authorization, and invoicing functions. The Account Database or System shall contain a subscriber center that allow individuals and entities to subscribe to Web Portal premium services.</a:t>
            </a:r>
          </a:p>
          <a:p>
            <a:pPr marL="0">
              <a:spcBef>
                <a:spcPts val="0"/>
              </a:spcBef>
              <a:spcAft>
                <a:spcPts val="0"/>
              </a:spcAft>
            </a:pPr>
            <a:endParaRPr lang="en-US" sz="1800" dirty="0">
              <a:solidFill>
                <a:srgbClr val="101D49"/>
              </a:solidFill>
              <a:latin typeface="Times New Roman" panose="02020603050405020304" pitchFamily="18" charset="0"/>
              <a:ea typeface="Times New Roman" panose="02020603050405020304" pitchFamily="18" charset="0"/>
              <a:cs typeface="Times New Roman" panose="02020603050405020304" pitchFamily="18" charset="0"/>
            </a:endParaRPr>
          </a:p>
          <a:p>
            <a:pPr marL="0">
              <a:spcBef>
                <a:spcPts val="0"/>
              </a:spcBef>
              <a:spcAft>
                <a:spcPts val="0"/>
              </a:spcAft>
            </a:pPr>
            <a:r>
              <a:rPr lang="en-US" sz="1800" b="1" dirty="0">
                <a:solidFill>
                  <a:srgbClr val="101D49"/>
                </a:solidFill>
                <a:latin typeface="Times New Roman" panose="02020603050405020304" pitchFamily="18" charset="0"/>
                <a:ea typeface="Times New Roman" panose="02020603050405020304" pitchFamily="18" charset="0"/>
                <a:cs typeface="Times New Roman" panose="02020603050405020304" pitchFamily="18" charset="0"/>
              </a:rPr>
              <a:t>Account Management: </a:t>
            </a:r>
            <a:r>
              <a:rPr lang="en-US" sz="1800" dirty="0">
                <a:solidFill>
                  <a:srgbClr val="101D49"/>
                </a:solidFill>
                <a:latin typeface="Times New Roman" panose="02020603050405020304" pitchFamily="18" charset="0"/>
                <a:ea typeface="Times New Roman" panose="02020603050405020304" pitchFamily="18" charset="0"/>
                <a:cs typeface="Times New Roman" panose="02020603050405020304" pitchFamily="18" charset="0"/>
              </a:rPr>
              <a:t>The Contractor shall be responsible for establishing, verifying, and maintaining user accounts for individuals or entities entering into account agreements for IN.gov. The Contractor must ensure that there are separate access levels that can be assigned (in accordance with this section) and are aligned to the type of data that can be obtained by a user. </a:t>
            </a:r>
          </a:p>
          <a:p>
            <a:pPr marL="0">
              <a:spcBef>
                <a:spcPts val="0"/>
              </a:spcBef>
              <a:spcAft>
                <a:spcPts val="0"/>
              </a:spcAft>
            </a:pPr>
            <a:endParaRPr lang="en-US" sz="1800" dirty="0">
              <a:solidFill>
                <a:srgbClr val="101D49"/>
              </a:solidFill>
              <a:latin typeface="Times New Roman" panose="02020603050405020304" pitchFamily="18" charset="0"/>
              <a:ea typeface="Times New Roman" panose="02020603050405020304" pitchFamily="18" charset="0"/>
              <a:cs typeface="Times New Roman" panose="02020603050405020304" pitchFamily="18" charset="0"/>
            </a:endParaRPr>
          </a:p>
          <a:p>
            <a:pPr marL="0">
              <a:spcBef>
                <a:spcPts val="0"/>
              </a:spcBef>
              <a:spcAft>
                <a:spcPts val="0"/>
              </a:spcAft>
            </a:pPr>
            <a:r>
              <a:rPr lang="en-US" sz="1800" b="1" dirty="0">
                <a:solidFill>
                  <a:srgbClr val="101D49"/>
                </a:solidFill>
                <a:latin typeface="Times New Roman" panose="02020603050405020304" pitchFamily="18" charset="0"/>
                <a:ea typeface="Times New Roman" panose="02020603050405020304" pitchFamily="18" charset="0"/>
                <a:cs typeface="Times New Roman" panose="02020603050405020304" pitchFamily="18" charset="0"/>
              </a:rPr>
              <a:t>Growth and Outreach: </a:t>
            </a:r>
            <a:r>
              <a:rPr lang="en-US" sz="1800" dirty="0">
                <a:solidFill>
                  <a:srgbClr val="101D49"/>
                </a:solidFill>
                <a:latin typeface="Times New Roman" panose="02020603050405020304" pitchFamily="18" charset="0"/>
                <a:ea typeface="Times New Roman" panose="02020603050405020304" pitchFamily="18" charset="0"/>
                <a:cs typeface="Times New Roman" panose="02020603050405020304" pitchFamily="18" charset="0"/>
              </a:rPr>
              <a:t>The Contractor shall employ growth strategies to help the State generate additional data management and sales program-related utilization and business. The Contractor shall </a:t>
            </a:r>
          </a:p>
          <a:p>
            <a:pPr marL="0" indent="0">
              <a:spcBef>
                <a:spcPts val="0"/>
              </a:spcBef>
              <a:spcAft>
                <a:spcPts val="0"/>
              </a:spcAft>
              <a:buNone/>
            </a:pPr>
            <a:r>
              <a:rPr lang="en-US" sz="1800" dirty="0">
                <a:solidFill>
                  <a:srgbClr val="101D49"/>
                </a:solidFill>
                <a:latin typeface="Times New Roman" panose="02020603050405020304" pitchFamily="18" charset="0"/>
                <a:ea typeface="Times New Roman" panose="02020603050405020304" pitchFamily="18" charset="0"/>
                <a:cs typeface="Times New Roman" panose="02020603050405020304" pitchFamily="18" charset="0"/>
              </a:rPr>
              <a:t>work with the State to develop ​State Entity User​-specific outreach plans and  manage the implementation </a:t>
            </a:r>
          </a:p>
          <a:p>
            <a:pPr marL="0" indent="0">
              <a:spcBef>
                <a:spcPts val="0"/>
              </a:spcBef>
              <a:spcAft>
                <a:spcPts val="0"/>
              </a:spcAft>
              <a:buNone/>
            </a:pPr>
            <a:r>
              <a:rPr lang="en-US" sz="1800" dirty="0">
                <a:solidFill>
                  <a:srgbClr val="101D49"/>
                </a:solidFill>
                <a:latin typeface="Times New Roman" panose="02020603050405020304" pitchFamily="18" charset="0"/>
                <a:ea typeface="Times New Roman" panose="02020603050405020304" pitchFamily="18" charset="0"/>
                <a:cs typeface="Times New Roman" panose="02020603050405020304" pitchFamily="18" charset="0"/>
              </a:rPr>
              <a:t>of those plans. </a:t>
            </a:r>
          </a:p>
        </p:txBody>
      </p:sp>
      <p:sp>
        <p:nvSpPr>
          <p:cNvPr id="3" name="Slide Number Placeholder 2">
            <a:extLst>
              <a:ext uri="{FF2B5EF4-FFF2-40B4-BE49-F238E27FC236}">
                <a16:creationId xmlns:a16="http://schemas.microsoft.com/office/drawing/2014/main" id="{6481D564-6BA7-3B6A-8D27-B45DC7577826}"/>
              </a:ext>
            </a:extLst>
          </p:cNvPr>
          <p:cNvSpPr>
            <a:spLocks noGrp="1"/>
          </p:cNvSpPr>
          <p:nvPr>
            <p:ph type="sldNum" sz="quarter" idx="12"/>
          </p:nvPr>
        </p:nvSpPr>
        <p:spPr/>
        <p:txBody>
          <a:bodyPr/>
          <a:lstStyle/>
          <a:p>
            <a:fld id="{33943F3E-CE48-48F4-A664-D93E49928CBC}" type="slidenum">
              <a:rPr lang="en-US" smtClean="0"/>
              <a:pPr/>
              <a:t>14</a:t>
            </a:fld>
            <a:endParaRPr lang="en-US" dirty="0"/>
          </a:p>
        </p:txBody>
      </p:sp>
    </p:spTree>
    <p:extLst>
      <p:ext uri="{BB962C8B-B14F-4D97-AF65-F5344CB8AC3E}">
        <p14:creationId xmlns:p14="http://schemas.microsoft.com/office/powerpoint/2010/main" val="267696225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latin typeface="Times New Roman" panose="02020603050405020304" pitchFamily="18" charset="0"/>
                <a:cs typeface="Times New Roman" panose="02020603050405020304" pitchFamily="18" charset="0"/>
              </a:rPr>
              <a:t>Term of Contract</a:t>
            </a:r>
          </a:p>
        </p:txBody>
      </p:sp>
      <p:sp>
        <p:nvSpPr>
          <p:cNvPr id="6" name="Content Placeholder 5"/>
          <p:cNvSpPr>
            <a:spLocks noGrp="1"/>
          </p:cNvSpPr>
          <p:nvPr>
            <p:ph idx="1"/>
          </p:nvPr>
        </p:nvSpPr>
        <p:spPr/>
        <p:txBody>
          <a:bodyPr>
            <a:normAutofit/>
          </a:bodyPr>
          <a:lstStyle/>
          <a:p>
            <a:pPr>
              <a:spcBef>
                <a:spcPts val="0"/>
              </a:spcBef>
              <a:spcAft>
                <a:spcPts val="0"/>
              </a:spcAft>
            </a:pPr>
            <a:r>
              <a:rPr lang="en-US" sz="2200" dirty="0">
                <a:solidFill>
                  <a:srgbClr val="101D49"/>
                </a:solidFill>
                <a:effectLst/>
                <a:latin typeface="Times New Roman" panose="02020603050405020304" pitchFamily="18" charset="0"/>
                <a:ea typeface="Times New Roman" panose="02020603050405020304" pitchFamily="18" charset="0"/>
                <a:cs typeface="Times New Roman" panose="02020603050405020304" pitchFamily="18" charset="0"/>
              </a:rPr>
              <a:t>The term of the contract shall be for a period of four (4) years from the date of contract execution.  There may be two (2) two-year renewals for a total of </a:t>
            </a:r>
            <a:r>
              <a:rPr lang="en-US" sz="2200" dirty="0">
                <a:solidFill>
                  <a:srgbClr val="101D49"/>
                </a:solidFill>
                <a:latin typeface="Times New Roman" panose="02020603050405020304" pitchFamily="18" charset="0"/>
                <a:ea typeface="Times New Roman" panose="02020603050405020304" pitchFamily="18" charset="0"/>
                <a:cs typeface="Times New Roman" panose="02020603050405020304" pitchFamily="18" charset="0"/>
              </a:rPr>
              <a:t>eight</a:t>
            </a:r>
            <a:r>
              <a:rPr lang="en-US" sz="2200" dirty="0">
                <a:solidFill>
                  <a:srgbClr val="101D49"/>
                </a:solidFill>
                <a:effectLst/>
                <a:latin typeface="Times New Roman" panose="02020603050405020304" pitchFamily="18" charset="0"/>
                <a:ea typeface="Times New Roman" panose="02020603050405020304" pitchFamily="18" charset="0"/>
                <a:cs typeface="Times New Roman" panose="02020603050405020304" pitchFamily="18" charset="0"/>
              </a:rPr>
              <a:t> (8) years at the State’s option.  </a:t>
            </a:r>
          </a:p>
        </p:txBody>
      </p:sp>
      <p:sp>
        <p:nvSpPr>
          <p:cNvPr id="2" name="Slide Number Placeholder 1">
            <a:extLst>
              <a:ext uri="{FF2B5EF4-FFF2-40B4-BE49-F238E27FC236}">
                <a16:creationId xmlns:a16="http://schemas.microsoft.com/office/drawing/2014/main" id="{6BD9127D-8B02-F168-EF0E-BA31FB97885C}"/>
              </a:ext>
            </a:extLst>
          </p:cNvPr>
          <p:cNvSpPr>
            <a:spLocks noGrp="1"/>
          </p:cNvSpPr>
          <p:nvPr>
            <p:ph type="sldNum" sz="quarter" idx="12"/>
          </p:nvPr>
        </p:nvSpPr>
        <p:spPr/>
        <p:txBody>
          <a:bodyPr/>
          <a:lstStyle/>
          <a:p>
            <a:fld id="{33943F3E-CE48-48F4-A664-D93E49928CBC}" type="slidenum">
              <a:rPr lang="en-US" smtClean="0"/>
              <a:pPr/>
              <a:t>15</a:t>
            </a:fld>
            <a:endParaRPr lang="en-US" dirty="0"/>
          </a:p>
        </p:txBody>
      </p:sp>
    </p:spTree>
    <p:extLst>
      <p:ext uri="{BB962C8B-B14F-4D97-AF65-F5344CB8AC3E}">
        <p14:creationId xmlns:p14="http://schemas.microsoft.com/office/powerpoint/2010/main" val="59324862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381296" y="864214"/>
            <a:ext cx="9601200" cy="829157"/>
          </a:xfrm>
        </p:spPr>
        <p:txBody>
          <a:bodyPr/>
          <a:lstStyle/>
          <a:p>
            <a:r>
              <a:rPr lang="en-US" dirty="0">
                <a:latin typeface="Times New Roman" panose="02020603050405020304" pitchFamily="18" charset="0"/>
                <a:cs typeface="Times New Roman" panose="02020603050405020304" pitchFamily="18" charset="0"/>
              </a:rPr>
              <a:t>Key Dates</a:t>
            </a:r>
          </a:p>
        </p:txBody>
      </p:sp>
      <p:graphicFrame>
        <p:nvGraphicFramePr>
          <p:cNvPr id="3" name="Content Placeholder 2"/>
          <p:cNvGraphicFramePr>
            <a:graphicFrameLocks noGrp="1"/>
          </p:cNvGraphicFramePr>
          <p:nvPr>
            <p:ph idx="1"/>
            <p:extLst>
              <p:ext uri="{D42A27DB-BD31-4B8C-83A1-F6EECF244321}">
                <p14:modId xmlns:p14="http://schemas.microsoft.com/office/powerpoint/2010/main" val="1867979997"/>
              </p:ext>
            </p:extLst>
          </p:nvPr>
        </p:nvGraphicFramePr>
        <p:xfrm>
          <a:off x="1381296" y="1934671"/>
          <a:ext cx="9083504" cy="4389120"/>
        </p:xfrm>
        <a:graphic>
          <a:graphicData uri="http://schemas.openxmlformats.org/drawingml/2006/table">
            <a:tbl>
              <a:tblPr firstRow="1" bandRow="1">
                <a:tableStyleId>{5C22544A-7EE6-4342-B048-85BDC9FD1C3A}</a:tableStyleId>
              </a:tblPr>
              <a:tblGrid>
                <a:gridCol w="4663904">
                  <a:extLst>
                    <a:ext uri="{9D8B030D-6E8A-4147-A177-3AD203B41FA5}">
                      <a16:colId xmlns:a16="http://schemas.microsoft.com/office/drawing/2014/main" val="20000"/>
                    </a:ext>
                  </a:extLst>
                </a:gridCol>
                <a:gridCol w="4419600">
                  <a:extLst>
                    <a:ext uri="{9D8B030D-6E8A-4147-A177-3AD203B41FA5}">
                      <a16:colId xmlns:a16="http://schemas.microsoft.com/office/drawing/2014/main" val="20001"/>
                    </a:ext>
                  </a:extLst>
                </a:gridCol>
              </a:tblGrid>
              <a:tr h="165627">
                <a:tc>
                  <a:txBody>
                    <a:bodyPr/>
                    <a:lstStyle/>
                    <a:p>
                      <a:pPr marL="0" marR="0" algn="ctr">
                        <a:spcBef>
                          <a:spcPts val="0"/>
                        </a:spcBef>
                        <a:spcAft>
                          <a:spcPts val="0"/>
                        </a:spcAft>
                      </a:pPr>
                      <a:r>
                        <a:rPr lang="en-US" sz="1400" dirty="0">
                          <a:solidFill>
                            <a:schemeClr val="tx1"/>
                          </a:solidFill>
                          <a:effectLst/>
                          <a:latin typeface="+mn-lt"/>
                          <a:cs typeface="Times New Roman" panose="02020603050405020304" pitchFamily="18" charset="0"/>
                        </a:rPr>
                        <a:t>Activity</a:t>
                      </a:r>
                      <a:endParaRPr lang="en-US" sz="1400" dirty="0">
                        <a:solidFill>
                          <a:schemeClr val="tx1"/>
                        </a:solidFill>
                        <a:effectLst/>
                        <a:latin typeface="+mn-lt"/>
                        <a:ea typeface="Times New Roman" panose="02020603050405020304" pitchFamily="18" charset="0"/>
                        <a:cs typeface="Times New Roman" panose="02020603050405020304" pitchFamily="18" charset="0"/>
                      </a:endParaRP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60000"/>
                        <a:lumOff val="40000"/>
                      </a:schemeClr>
                    </a:solidFill>
                  </a:tcPr>
                </a:tc>
                <a:tc>
                  <a:txBody>
                    <a:bodyPr/>
                    <a:lstStyle/>
                    <a:p>
                      <a:pPr marL="0" marR="0" algn="ctr">
                        <a:spcBef>
                          <a:spcPts val="0"/>
                        </a:spcBef>
                        <a:spcAft>
                          <a:spcPts val="0"/>
                        </a:spcAft>
                      </a:pPr>
                      <a:r>
                        <a:rPr lang="en-US" sz="1400">
                          <a:solidFill>
                            <a:schemeClr val="tx1"/>
                          </a:solidFill>
                          <a:effectLst/>
                          <a:latin typeface="+mn-lt"/>
                          <a:cs typeface="Times New Roman" panose="02020603050405020304" pitchFamily="18" charset="0"/>
                        </a:rPr>
                        <a:t>Date</a:t>
                      </a:r>
                      <a:endParaRPr lang="en-US" sz="1400">
                        <a:solidFill>
                          <a:schemeClr val="tx1"/>
                        </a:solidFill>
                        <a:effectLst/>
                        <a:latin typeface="+mn-lt"/>
                        <a:ea typeface="Times New Roman" panose="02020603050405020304" pitchFamily="18" charset="0"/>
                        <a:cs typeface="Times New Roman" panose="02020603050405020304" pitchFamily="18" charset="0"/>
                      </a:endParaRP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60000"/>
                        <a:lumOff val="40000"/>
                      </a:schemeClr>
                    </a:solidFill>
                  </a:tcPr>
                </a:tc>
                <a:extLst>
                  <a:ext uri="{0D108BD9-81ED-4DB2-BD59-A6C34878D82A}">
                    <a16:rowId xmlns:a16="http://schemas.microsoft.com/office/drawing/2014/main" val="10000"/>
                  </a:ext>
                </a:extLst>
              </a:tr>
              <a:tr h="165627">
                <a:tc>
                  <a:txBody>
                    <a:bodyPr/>
                    <a:lstStyle/>
                    <a:p>
                      <a:pPr marL="0" marR="0">
                        <a:spcBef>
                          <a:spcPts val="0"/>
                        </a:spcBef>
                        <a:spcAft>
                          <a:spcPts val="0"/>
                        </a:spcAft>
                      </a:pPr>
                      <a:r>
                        <a:rPr lang="en-US" sz="1400" spc="-10">
                          <a:solidFill>
                            <a:srgbClr val="101D49"/>
                          </a:solidFill>
                          <a:effectLst/>
                          <a:latin typeface="+mn-lt"/>
                          <a:ea typeface="Times New Roman" panose="02020603050405020304" pitchFamily="18" charset="0"/>
                          <a:cs typeface="Times New Roman" panose="02020603050405020304" pitchFamily="18" charset="0"/>
                        </a:rPr>
                        <a:t>Issue of RFP</a:t>
                      </a:r>
                      <a:endParaRPr lang="en-US" sz="1400">
                        <a:solidFill>
                          <a:srgbClr val="101D49"/>
                        </a:solidFill>
                        <a:effectLst/>
                        <a:latin typeface="+mn-lt"/>
                        <a:ea typeface="Times New Roman" panose="02020603050405020304" pitchFamily="18" charset="0"/>
                        <a:cs typeface="Times New Roman" panose="02020603050405020304" pitchFamily="18" charset="0"/>
                      </a:endParaRP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spcBef>
                          <a:spcPts val="0"/>
                        </a:spcBef>
                        <a:spcAft>
                          <a:spcPts val="0"/>
                        </a:spcAft>
                      </a:pPr>
                      <a:r>
                        <a:rPr lang="en-US" sz="1400" dirty="0">
                          <a:solidFill>
                            <a:srgbClr val="101D49"/>
                          </a:solidFill>
                          <a:effectLst/>
                          <a:latin typeface="+mn-lt"/>
                          <a:ea typeface="Times New Roman" panose="02020603050405020304" pitchFamily="18" charset="0"/>
                          <a:cs typeface="Times New Roman" panose="02020603050405020304" pitchFamily="18" charset="0"/>
                        </a:rPr>
                        <a:t>Wednesday, May 10</a:t>
                      </a:r>
                      <a:r>
                        <a:rPr lang="en-US" sz="1400" baseline="30000" dirty="0">
                          <a:solidFill>
                            <a:srgbClr val="101D49"/>
                          </a:solidFill>
                          <a:effectLst/>
                          <a:latin typeface="+mn-lt"/>
                          <a:ea typeface="Times New Roman" panose="02020603050405020304" pitchFamily="18" charset="0"/>
                          <a:cs typeface="Times New Roman" panose="02020603050405020304" pitchFamily="18" charset="0"/>
                        </a:rPr>
                        <a:t>th</a:t>
                      </a:r>
                      <a:r>
                        <a:rPr lang="en-US" sz="1400" dirty="0">
                          <a:solidFill>
                            <a:srgbClr val="101D49"/>
                          </a:solidFill>
                          <a:effectLst/>
                          <a:latin typeface="+mn-lt"/>
                          <a:ea typeface="Times New Roman" panose="02020603050405020304" pitchFamily="18" charset="0"/>
                          <a:cs typeface="Times New Roman" panose="02020603050405020304" pitchFamily="18" charset="0"/>
                        </a:rPr>
                        <a:t>, 2023</a:t>
                      </a: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1"/>
                  </a:ext>
                </a:extLst>
              </a:tr>
              <a:tr h="165627">
                <a:tc>
                  <a:txBody>
                    <a:bodyPr/>
                    <a:lstStyle/>
                    <a:p>
                      <a:pPr marL="0" marR="0">
                        <a:spcBef>
                          <a:spcPts val="0"/>
                        </a:spcBef>
                        <a:spcAft>
                          <a:spcPts val="0"/>
                        </a:spcAft>
                      </a:pPr>
                      <a:r>
                        <a:rPr lang="en-US" sz="1400" dirty="0">
                          <a:solidFill>
                            <a:srgbClr val="101D49"/>
                          </a:solidFill>
                          <a:effectLst/>
                          <a:latin typeface="+mn-lt"/>
                          <a:ea typeface="Times New Roman" panose="02020603050405020304" pitchFamily="18" charset="0"/>
                          <a:cs typeface="Times New Roman" panose="02020603050405020304" pitchFamily="18" charset="0"/>
                        </a:rPr>
                        <a:t>Pre-Proposal Conference</a:t>
                      </a: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spcBef>
                          <a:spcPts val="0"/>
                        </a:spcBef>
                        <a:spcAft>
                          <a:spcPts val="0"/>
                        </a:spcAft>
                      </a:pPr>
                      <a:r>
                        <a:rPr lang="en-US" sz="1400" dirty="0">
                          <a:solidFill>
                            <a:srgbClr val="101D49"/>
                          </a:solidFill>
                          <a:effectLst/>
                          <a:latin typeface="+mn-lt"/>
                          <a:ea typeface="Times New Roman" panose="02020603050405020304" pitchFamily="18" charset="0"/>
                          <a:cs typeface="Times New Roman" panose="02020603050405020304" pitchFamily="18" charset="0"/>
                        </a:rPr>
                        <a:t>Wednesday, May 24</a:t>
                      </a:r>
                      <a:r>
                        <a:rPr lang="en-US" sz="1400" baseline="30000" dirty="0">
                          <a:solidFill>
                            <a:srgbClr val="101D49"/>
                          </a:solidFill>
                          <a:effectLst/>
                          <a:latin typeface="+mn-lt"/>
                          <a:ea typeface="Times New Roman" panose="02020603050405020304" pitchFamily="18" charset="0"/>
                          <a:cs typeface="Times New Roman" panose="02020603050405020304" pitchFamily="18" charset="0"/>
                        </a:rPr>
                        <a:t>th</a:t>
                      </a:r>
                      <a:r>
                        <a:rPr lang="en-US" sz="1400" dirty="0">
                          <a:solidFill>
                            <a:srgbClr val="101D49"/>
                          </a:solidFill>
                          <a:effectLst/>
                          <a:latin typeface="+mn-lt"/>
                          <a:ea typeface="Times New Roman" panose="02020603050405020304" pitchFamily="18" charset="0"/>
                          <a:cs typeface="Times New Roman" panose="02020603050405020304" pitchFamily="18" charset="0"/>
                        </a:rPr>
                        <a:t>, 2023 at 1:00 PM ET</a:t>
                      </a: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2"/>
                  </a:ext>
                </a:extLst>
              </a:tr>
              <a:tr h="257649">
                <a:tc>
                  <a:txBody>
                    <a:bodyPr/>
                    <a:lstStyle/>
                    <a:p>
                      <a:pPr marL="0" marR="0">
                        <a:spcBef>
                          <a:spcPts val="0"/>
                        </a:spcBef>
                        <a:spcAft>
                          <a:spcPts val="0"/>
                        </a:spcAft>
                      </a:pPr>
                      <a:r>
                        <a:rPr lang="en-US" sz="1400" dirty="0">
                          <a:solidFill>
                            <a:srgbClr val="101D49"/>
                          </a:solidFill>
                          <a:effectLst/>
                          <a:latin typeface="+mn-lt"/>
                          <a:ea typeface="Times New Roman" panose="02020603050405020304" pitchFamily="18" charset="0"/>
                          <a:cs typeface="Times New Roman" panose="02020603050405020304" pitchFamily="18" charset="0"/>
                        </a:rPr>
                        <a:t>Deadline to Submit Pre-Proposal Networking Form (Optional)</a:t>
                      </a: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400" dirty="0">
                          <a:solidFill>
                            <a:srgbClr val="101D49"/>
                          </a:solidFill>
                          <a:effectLst/>
                          <a:latin typeface="+mn-lt"/>
                          <a:ea typeface="Times New Roman" panose="02020603050405020304" pitchFamily="18" charset="0"/>
                          <a:cs typeface="Times New Roman" panose="02020603050405020304" pitchFamily="18" charset="0"/>
                        </a:rPr>
                        <a:t>Wednesday May 24</a:t>
                      </a:r>
                      <a:r>
                        <a:rPr lang="en-US" sz="1400" baseline="30000" dirty="0">
                          <a:solidFill>
                            <a:srgbClr val="101D49"/>
                          </a:solidFill>
                          <a:effectLst/>
                          <a:latin typeface="+mn-lt"/>
                          <a:ea typeface="Times New Roman" panose="02020603050405020304" pitchFamily="18" charset="0"/>
                          <a:cs typeface="Times New Roman" panose="02020603050405020304" pitchFamily="18" charset="0"/>
                        </a:rPr>
                        <a:t>th</a:t>
                      </a:r>
                      <a:r>
                        <a:rPr lang="en-US" sz="1400" dirty="0">
                          <a:solidFill>
                            <a:srgbClr val="101D49"/>
                          </a:solidFill>
                          <a:effectLst/>
                          <a:latin typeface="+mn-lt"/>
                          <a:ea typeface="Times New Roman" panose="02020603050405020304" pitchFamily="18" charset="0"/>
                          <a:cs typeface="Times New Roman" panose="02020603050405020304" pitchFamily="18" charset="0"/>
                        </a:rPr>
                        <a:t>, 2023 by 3:00 PM ET</a:t>
                      </a: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3"/>
                  </a:ext>
                </a:extLst>
              </a:tr>
              <a:tr h="286084">
                <a:tc>
                  <a:txBody>
                    <a:bodyPr/>
                    <a:lstStyle/>
                    <a:p>
                      <a:pPr marL="0" marR="0">
                        <a:spcBef>
                          <a:spcPts val="0"/>
                        </a:spcBef>
                        <a:spcAft>
                          <a:spcPts val="0"/>
                        </a:spcAft>
                      </a:pPr>
                      <a:r>
                        <a:rPr lang="en-US" sz="1400" dirty="0">
                          <a:solidFill>
                            <a:srgbClr val="101D49"/>
                          </a:solidFill>
                          <a:effectLst/>
                          <a:latin typeface="+mn-lt"/>
                          <a:ea typeface="Times New Roman" panose="02020603050405020304" pitchFamily="18" charset="0"/>
                          <a:cs typeface="Times New Roman" panose="02020603050405020304" pitchFamily="18" charset="0"/>
                        </a:rPr>
                        <a:t>Deadline to Submit Written Questions Round 1</a:t>
                      </a: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400" dirty="0">
                          <a:solidFill>
                            <a:srgbClr val="101D49"/>
                          </a:solidFill>
                          <a:effectLst/>
                          <a:latin typeface="+mn-lt"/>
                          <a:ea typeface="Times New Roman" panose="02020603050405020304" pitchFamily="18" charset="0"/>
                          <a:cs typeface="Times New Roman" panose="02020603050405020304" pitchFamily="18" charset="0"/>
                        </a:rPr>
                        <a:t>Wednesday, May 31, 2023 by 3:00 PM Eastern Time </a:t>
                      </a: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4"/>
                  </a:ext>
                </a:extLst>
              </a:tr>
              <a:tr h="286084">
                <a:tc>
                  <a:txBody>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lang="en-US" sz="1400" dirty="0">
                          <a:solidFill>
                            <a:srgbClr val="101D49"/>
                          </a:solidFill>
                          <a:effectLst/>
                          <a:latin typeface="+mn-lt"/>
                          <a:ea typeface="Times New Roman" panose="02020603050405020304" pitchFamily="18" charset="0"/>
                          <a:cs typeface="Times New Roman" panose="02020603050405020304" pitchFamily="18" charset="0"/>
                        </a:rPr>
                        <a:t>Response to Written Questions/RFP Amendments Round 1</a:t>
                      </a: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dirty="0">
                          <a:solidFill>
                            <a:srgbClr val="101D49"/>
                          </a:solidFill>
                          <a:effectLst/>
                          <a:latin typeface="+mn-lt"/>
                          <a:ea typeface="Times New Roman" panose="02020603050405020304" pitchFamily="18" charset="0"/>
                          <a:cs typeface="Times New Roman" panose="02020603050405020304" pitchFamily="18" charset="0"/>
                        </a:rPr>
                        <a:t>Wednesday, June 14, 2023 by 3:00 PM Eastern Time</a:t>
                      </a: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485997289"/>
                  </a:ext>
                </a:extLst>
              </a:tr>
              <a:tr h="286084">
                <a:tc>
                  <a:txBody>
                    <a:bodyPr/>
                    <a:lstStyle/>
                    <a:p>
                      <a:pPr marL="0" marR="0">
                        <a:spcBef>
                          <a:spcPts val="0"/>
                        </a:spcBef>
                        <a:spcAft>
                          <a:spcPts val="0"/>
                        </a:spcAft>
                      </a:pPr>
                      <a:r>
                        <a:rPr lang="en-US" sz="1400" dirty="0">
                          <a:solidFill>
                            <a:srgbClr val="101D49"/>
                          </a:solidFill>
                          <a:effectLst/>
                          <a:latin typeface="+mn-lt"/>
                          <a:ea typeface="Times New Roman" panose="02020603050405020304" pitchFamily="18" charset="0"/>
                          <a:cs typeface="Times New Roman" panose="02020603050405020304" pitchFamily="18" charset="0"/>
                        </a:rPr>
                        <a:t>Deadline to Submit Written Questions Round 2</a:t>
                      </a: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dirty="0">
                          <a:solidFill>
                            <a:srgbClr val="101D49"/>
                          </a:solidFill>
                          <a:effectLst/>
                          <a:latin typeface="+mn-lt"/>
                          <a:ea typeface="Times New Roman" panose="02020603050405020304" pitchFamily="18" charset="0"/>
                          <a:cs typeface="Times New Roman" panose="02020603050405020304" pitchFamily="18" charset="0"/>
                        </a:rPr>
                        <a:t>Wednesday, June 21, 2023 by 3:00 PM Eastern Time </a:t>
                      </a: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643458771"/>
                  </a:ext>
                </a:extLst>
              </a:tr>
              <a:tr h="286084">
                <a:tc>
                  <a:txBody>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lang="en-US" sz="1400" dirty="0">
                          <a:solidFill>
                            <a:srgbClr val="101D49"/>
                          </a:solidFill>
                          <a:effectLst/>
                          <a:latin typeface="+mn-lt"/>
                          <a:ea typeface="Times New Roman" panose="02020603050405020304" pitchFamily="18" charset="0"/>
                          <a:cs typeface="Times New Roman" panose="02020603050405020304" pitchFamily="18" charset="0"/>
                        </a:rPr>
                        <a:t>Response to Written Questions/RFP Amendments Round 2</a:t>
                      </a: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dirty="0">
                          <a:solidFill>
                            <a:srgbClr val="101D49"/>
                          </a:solidFill>
                          <a:effectLst/>
                          <a:latin typeface="+mn-lt"/>
                          <a:ea typeface="Times New Roman" panose="02020603050405020304" pitchFamily="18" charset="0"/>
                          <a:cs typeface="Times New Roman" panose="02020603050405020304" pitchFamily="18" charset="0"/>
                        </a:rPr>
                        <a:t>Friday, July 7, 2023 by 3:00 PM Eastern Time </a:t>
                      </a: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272038399"/>
                  </a:ext>
                </a:extLst>
              </a:tr>
              <a:tr h="286084">
                <a:tc>
                  <a:txBody>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lang="en-US" sz="1400" b="0" i="0" dirty="0">
                          <a:solidFill>
                            <a:srgbClr val="101D49"/>
                          </a:solidFill>
                          <a:effectLst/>
                          <a:latin typeface="+mn-lt"/>
                          <a:cs typeface="Times New Roman" panose="02020603050405020304" pitchFamily="18" charset="0"/>
                        </a:rPr>
                        <a:t>Deadline to Submit Intent to Respond Form</a:t>
                      </a:r>
                      <a:endParaRPr lang="en-US" sz="1400" dirty="0">
                        <a:solidFill>
                          <a:srgbClr val="101D49"/>
                        </a:solidFill>
                        <a:effectLst/>
                        <a:latin typeface="+mn-lt"/>
                        <a:ea typeface="Times New Roman" panose="02020603050405020304" pitchFamily="18" charset="0"/>
                        <a:cs typeface="Times New Roman" panose="02020603050405020304" pitchFamily="18" charset="0"/>
                      </a:endParaRP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dirty="0">
                          <a:solidFill>
                            <a:srgbClr val="101D49"/>
                          </a:solidFill>
                          <a:effectLst/>
                          <a:latin typeface="+mn-lt"/>
                          <a:ea typeface="Times New Roman" panose="02020603050405020304" pitchFamily="18" charset="0"/>
                          <a:cs typeface="Times New Roman" panose="02020603050405020304" pitchFamily="18" charset="0"/>
                        </a:rPr>
                        <a:t>Wednesday, July 12, 2023 by 3:00 PM Eastern Time </a:t>
                      </a: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938257550"/>
                  </a:ext>
                </a:extLst>
              </a:tr>
              <a:tr h="286084">
                <a:tc>
                  <a:txBody>
                    <a:bodyPr/>
                    <a:lstStyle/>
                    <a:p>
                      <a:pPr marL="0" marR="0" algn="l" defTabSz="914377" rtl="0" eaLnBrk="1" latinLnBrk="0" hangingPunct="1">
                        <a:spcBef>
                          <a:spcPts val="0"/>
                        </a:spcBef>
                        <a:spcAft>
                          <a:spcPts val="0"/>
                        </a:spcAft>
                      </a:pPr>
                      <a:r>
                        <a:rPr lang="en-US" sz="1400" kern="1200" dirty="0">
                          <a:solidFill>
                            <a:srgbClr val="101D49"/>
                          </a:solidFill>
                          <a:effectLst/>
                          <a:latin typeface="+mn-lt"/>
                          <a:ea typeface="Times New Roman" panose="02020603050405020304" pitchFamily="18" charset="0"/>
                          <a:cs typeface="Times New Roman" panose="02020603050405020304" pitchFamily="18" charset="0"/>
                        </a:rPr>
                        <a:t>Submission process, Part One</a:t>
                      </a:r>
                    </a:p>
                    <a:p>
                      <a:pPr marL="0" marR="0" algn="l" defTabSz="914377" rtl="0" eaLnBrk="1" latinLnBrk="0" hangingPunct="1">
                        <a:spcBef>
                          <a:spcPts val="0"/>
                        </a:spcBef>
                        <a:spcAft>
                          <a:spcPts val="0"/>
                        </a:spcAft>
                      </a:pPr>
                      <a:r>
                        <a:rPr lang="en-US" sz="1400" kern="1200" dirty="0">
                          <a:solidFill>
                            <a:srgbClr val="101D49"/>
                          </a:solidFill>
                          <a:effectLst/>
                          <a:latin typeface="+mn-lt"/>
                          <a:ea typeface="Times New Roman" panose="02020603050405020304" pitchFamily="18" charset="0"/>
                          <a:cs typeface="Times New Roman" panose="02020603050405020304" pitchFamily="18" charset="0"/>
                        </a:rPr>
                        <a:t>(Online Submission Form)</a:t>
                      </a: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400" dirty="0">
                          <a:solidFill>
                            <a:srgbClr val="101D49"/>
                          </a:solidFill>
                          <a:effectLst/>
                          <a:latin typeface="+mn-lt"/>
                          <a:ea typeface="Times New Roman" panose="02020603050405020304" pitchFamily="18" charset="0"/>
                          <a:cs typeface="Times New Roman" panose="02020603050405020304" pitchFamily="18" charset="0"/>
                        </a:rPr>
                        <a:t>Tuesday, July 25, 2023 by 3:00 PM Eastern Time </a:t>
                      </a: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67080090"/>
                  </a:ext>
                </a:extLst>
              </a:tr>
              <a:tr h="286084">
                <a:tc>
                  <a:txBody>
                    <a:bodyPr/>
                    <a:lstStyle/>
                    <a:p>
                      <a:pPr marL="0" marR="0" algn="l" defTabSz="914377" rtl="0" eaLnBrk="1" latinLnBrk="0" hangingPunct="1">
                        <a:spcBef>
                          <a:spcPts val="0"/>
                        </a:spcBef>
                        <a:spcAft>
                          <a:spcPts val="0"/>
                        </a:spcAft>
                      </a:pPr>
                      <a:r>
                        <a:rPr lang="en-US" sz="1400" kern="1200" dirty="0">
                          <a:solidFill>
                            <a:srgbClr val="101D49"/>
                          </a:solidFill>
                          <a:effectLst/>
                          <a:latin typeface="+mn-lt"/>
                          <a:ea typeface="Times New Roman" panose="02020603050405020304" pitchFamily="18" charset="0"/>
                          <a:cs typeface="Times New Roman" panose="02020603050405020304" pitchFamily="18" charset="0"/>
                        </a:rPr>
                        <a:t>Submission process, Part Two</a:t>
                      </a:r>
                    </a:p>
                    <a:p>
                      <a:pPr marL="0" marR="0" algn="l" defTabSz="914377" rtl="0" eaLnBrk="1" latinLnBrk="0" hangingPunct="1">
                        <a:spcBef>
                          <a:spcPts val="0"/>
                        </a:spcBef>
                        <a:spcAft>
                          <a:spcPts val="0"/>
                        </a:spcAft>
                      </a:pPr>
                      <a:r>
                        <a:rPr lang="en-US" sz="1400" kern="1200" dirty="0">
                          <a:solidFill>
                            <a:srgbClr val="101D49"/>
                          </a:solidFill>
                          <a:effectLst/>
                          <a:latin typeface="+mn-lt"/>
                          <a:ea typeface="Times New Roman" panose="02020603050405020304" pitchFamily="18" charset="0"/>
                          <a:cs typeface="Times New Roman" panose="02020603050405020304" pitchFamily="18" charset="0"/>
                        </a:rPr>
                        <a:t>(Receipt of Proposal on Flash Drive)</a:t>
                      </a: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400" dirty="0">
                          <a:solidFill>
                            <a:srgbClr val="101D49"/>
                          </a:solidFill>
                          <a:effectLst/>
                          <a:latin typeface="+mn-lt"/>
                          <a:ea typeface="Times New Roman" panose="02020603050405020304" pitchFamily="18" charset="0"/>
                          <a:cs typeface="Times New Roman" panose="02020603050405020304" pitchFamily="18" charset="0"/>
                        </a:rPr>
                        <a:t>​​​Friday, July 28, 2023 by 4:30 PM Eastern Time </a:t>
                      </a: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7"/>
                  </a:ext>
                </a:extLst>
              </a:tr>
              <a:tr h="286084">
                <a:tc>
                  <a:txBody>
                    <a:bodyPr/>
                    <a:lstStyle/>
                    <a:p>
                      <a:pPr marL="0" marR="0">
                        <a:spcBef>
                          <a:spcPts val="0"/>
                        </a:spcBef>
                        <a:spcAft>
                          <a:spcPts val="0"/>
                        </a:spcAft>
                      </a:pPr>
                      <a:r>
                        <a:rPr lang="en-US" sz="1400" dirty="0">
                          <a:solidFill>
                            <a:srgbClr val="101D49"/>
                          </a:solidFill>
                          <a:effectLst/>
                          <a:latin typeface="+mn-lt"/>
                          <a:ea typeface="Times New Roman" panose="02020603050405020304" pitchFamily="18" charset="0"/>
                          <a:cs typeface="Times New Roman" panose="02020603050405020304" pitchFamily="18" charset="0"/>
                        </a:rPr>
                        <a:t>Submission of Reference Check Forms to the State</a:t>
                      </a: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400" dirty="0">
                          <a:solidFill>
                            <a:srgbClr val="101D49"/>
                          </a:solidFill>
                          <a:effectLst/>
                          <a:latin typeface="+mn-lt"/>
                          <a:ea typeface="Times New Roman" panose="02020603050405020304" pitchFamily="18" charset="0"/>
                          <a:cs typeface="Times New Roman" panose="02020603050405020304" pitchFamily="18" charset="0"/>
                        </a:rPr>
                        <a:t>​​​Friday, July 28, 2023 by 3:00 PM Eastern Time </a:t>
                      </a: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955951217"/>
                  </a:ext>
                </a:extLst>
              </a:tr>
              <a:tr h="165627">
                <a:tc>
                  <a:txBody>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lang="en-US" sz="1400" dirty="0">
                          <a:solidFill>
                            <a:srgbClr val="101D49"/>
                          </a:solidFill>
                          <a:effectLst/>
                          <a:latin typeface="+mn-lt"/>
                          <a:ea typeface="Times New Roman" panose="02020603050405020304" pitchFamily="18" charset="0"/>
                          <a:cs typeface="Times New Roman" panose="02020603050405020304" pitchFamily="18" charset="0"/>
                        </a:rPr>
                        <a:t>RFP Award Recommendation</a:t>
                      </a: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400" dirty="0">
                          <a:solidFill>
                            <a:srgbClr val="101D49"/>
                          </a:solidFill>
                          <a:effectLst/>
                          <a:latin typeface="+mn-lt"/>
                          <a:ea typeface="Times New Roman" panose="02020603050405020304" pitchFamily="18" charset="0"/>
                          <a:cs typeface="Times New Roman" panose="02020603050405020304" pitchFamily="18" charset="0"/>
                        </a:rPr>
                        <a:t>November 2023</a:t>
                      </a: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026330873"/>
                  </a:ext>
                </a:extLst>
              </a:tr>
            </a:tbl>
          </a:graphicData>
        </a:graphic>
      </p:graphicFrame>
      <p:sp>
        <p:nvSpPr>
          <p:cNvPr id="2" name="Slide Number Placeholder 1">
            <a:extLst>
              <a:ext uri="{FF2B5EF4-FFF2-40B4-BE49-F238E27FC236}">
                <a16:creationId xmlns:a16="http://schemas.microsoft.com/office/drawing/2014/main" id="{4164F2D7-479A-6CB5-04E9-FAF11797B280}"/>
              </a:ext>
            </a:extLst>
          </p:cNvPr>
          <p:cNvSpPr>
            <a:spLocks noGrp="1"/>
          </p:cNvSpPr>
          <p:nvPr>
            <p:ph type="sldNum" sz="quarter" idx="12"/>
          </p:nvPr>
        </p:nvSpPr>
        <p:spPr/>
        <p:txBody>
          <a:bodyPr/>
          <a:lstStyle/>
          <a:p>
            <a:fld id="{33943F3E-CE48-48F4-A664-D93E49928CBC}" type="slidenum">
              <a:rPr lang="en-US" smtClean="0"/>
              <a:pPr/>
              <a:t>16</a:t>
            </a:fld>
            <a:endParaRPr lang="en-US" dirty="0"/>
          </a:p>
        </p:txBody>
      </p:sp>
    </p:spTree>
    <p:extLst>
      <p:ext uri="{BB962C8B-B14F-4D97-AF65-F5344CB8AC3E}">
        <p14:creationId xmlns:p14="http://schemas.microsoft.com/office/powerpoint/2010/main" val="428114217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latin typeface="Times New Roman" panose="02020603050405020304" pitchFamily="18" charset="0"/>
                <a:cs typeface="Times New Roman" panose="02020603050405020304" pitchFamily="18" charset="0"/>
              </a:rPr>
              <a:t>Executive Summary (</a:t>
            </a:r>
            <a:r>
              <a:rPr lang="en-US" sz="3200" i="1" dirty="0">
                <a:latin typeface="Times New Roman" panose="02020603050405020304" pitchFamily="18" charset="0"/>
                <a:cs typeface="Times New Roman" panose="02020603050405020304" pitchFamily="18" charset="0"/>
              </a:rPr>
              <a:t>Part One Submission</a:t>
            </a:r>
            <a:r>
              <a:rPr lang="en-US" dirty="0">
                <a:latin typeface="Times New Roman" panose="02020603050405020304" pitchFamily="18" charset="0"/>
                <a:cs typeface="Times New Roman" panose="02020603050405020304" pitchFamily="18" charset="0"/>
              </a:rPr>
              <a:t>)</a:t>
            </a:r>
          </a:p>
        </p:txBody>
      </p:sp>
      <p:sp>
        <p:nvSpPr>
          <p:cNvPr id="6" name="Content Placeholder 5"/>
          <p:cNvSpPr>
            <a:spLocks noGrp="1"/>
          </p:cNvSpPr>
          <p:nvPr>
            <p:ph idx="1"/>
          </p:nvPr>
        </p:nvSpPr>
        <p:spPr>
          <a:xfrm>
            <a:off x="1371600" y="1848255"/>
            <a:ext cx="9601200" cy="4041608"/>
          </a:xfrm>
        </p:spPr>
        <p:txBody>
          <a:bodyPr>
            <a:normAutofit fontScale="85000" lnSpcReduction="20000"/>
          </a:bodyPr>
          <a:lstStyle/>
          <a:p>
            <a:pPr marL="0" indent="0">
              <a:buNone/>
            </a:pPr>
            <a:r>
              <a:rPr lang="en-US" sz="2800" dirty="0">
                <a:solidFill>
                  <a:srgbClr val="101D49"/>
                </a:solidFill>
                <a:latin typeface="Times New Roman" panose="02020603050405020304" pitchFamily="18" charset="0"/>
                <a:cs typeface="Times New Roman" panose="02020603050405020304" pitchFamily="18" charset="0"/>
              </a:rPr>
              <a:t>The Executive Summary must be completed and submitted via Part One of the submission process.  At a minimum, your Executive Summary must address the following (also outlined in Section 2.2 of the RFP):</a:t>
            </a:r>
          </a:p>
          <a:p>
            <a:pPr>
              <a:tabLst>
                <a:tab pos="3482975" algn="l"/>
              </a:tabLst>
            </a:pPr>
            <a:r>
              <a:rPr lang="en-US" sz="2800" dirty="0">
                <a:solidFill>
                  <a:srgbClr val="101D49"/>
                </a:solidFill>
                <a:latin typeface="Times New Roman" panose="02020603050405020304" pitchFamily="18" charset="0"/>
                <a:cs typeface="Times New Roman" panose="02020603050405020304" pitchFamily="18" charset="0"/>
              </a:rPr>
              <a:t>Summarize your ability and desire to supply the required services</a:t>
            </a:r>
          </a:p>
          <a:p>
            <a:pPr>
              <a:tabLst>
                <a:tab pos="3482975" algn="l"/>
              </a:tabLst>
            </a:pPr>
            <a:r>
              <a:rPr lang="en-US" sz="2800" dirty="0">
                <a:solidFill>
                  <a:srgbClr val="101D49"/>
                </a:solidFill>
                <a:latin typeface="Times New Roman" panose="02020603050405020304" pitchFamily="18" charset="0"/>
                <a:cs typeface="Times New Roman" panose="02020603050405020304" pitchFamily="18" charset="0"/>
              </a:rPr>
              <a:t>Make sure the Executive Summary is signed by an authorized representative </a:t>
            </a:r>
          </a:p>
          <a:p>
            <a:pPr lvl="1">
              <a:tabLst>
                <a:tab pos="3482975" algn="l"/>
              </a:tabLst>
            </a:pPr>
            <a:r>
              <a:rPr lang="en-US" sz="2800" i="0" dirty="0">
                <a:solidFill>
                  <a:srgbClr val="101D49"/>
                </a:solidFill>
                <a:latin typeface="Times New Roman" panose="02020603050405020304" pitchFamily="18" charset="0"/>
                <a:cs typeface="Times New Roman" panose="02020603050405020304" pitchFamily="18" charset="0"/>
              </a:rPr>
              <a:t>Include your primary contact </a:t>
            </a:r>
          </a:p>
          <a:p>
            <a:pPr>
              <a:tabLst>
                <a:tab pos="3482975" algn="l"/>
              </a:tabLst>
            </a:pPr>
            <a:r>
              <a:rPr lang="en-US" sz="2800" dirty="0">
                <a:solidFill>
                  <a:srgbClr val="101D49"/>
                </a:solidFill>
                <a:latin typeface="Times New Roman" panose="02020603050405020304" pitchFamily="18" charset="0"/>
                <a:cs typeface="Times New Roman" panose="02020603050405020304" pitchFamily="18" charset="0"/>
              </a:rPr>
              <a:t>State your understanding of the respondent notification</a:t>
            </a:r>
          </a:p>
          <a:p>
            <a:pPr>
              <a:tabLst>
                <a:tab pos="3482975" algn="l"/>
              </a:tabLst>
            </a:pPr>
            <a:r>
              <a:rPr lang="en-US" sz="2800" dirty="0">
                <a:solidFill>
                  <a:srgbClr val="101D49"/>
                </a:solidFill>
                <a:latin typeface="Times New Roman" panose="02020603050405020304" pitchFamily="18" charset="0"/>
                <a:cs typeface="Times New Roman" panose="02020603050405020304" pitchFamily="18" charset="0"/>
              </a:rPr>
              <a:t>Indicate status regarding Secretary of State registration</a:t>
            </a:r>
          </a:p>
          <a:p>
            <a:pPr>
              <a:tabLst>
                <a:tab pos="3482975" algn="l"/>
              </a:tabLst>
            </a:pPr>
            <a:r>
              <a:rPr lang="en-US" sz="2800" i="0" dirty="0">
                <a:solidFill>
                  <a:srgbClr val="101D49"/>
                </a:solidFill>
                <a:latin typeface="Times New Roman" panose="02020603050405020304" pitchFamily="18" charset="0"/>
                <a:cs typeface="Times New Roman" panose="02020603050405020304" pitchFamily="18" charset="0"/>
              </a:rPr>
              <a:t>You may include additional “cover letter” information within the Executive Summary if desired.</a:t>
            </a:r>
          </a:p>
          <a:p>
            <a:endParaRPr lang="en-US" sz="2800" dirty="0">
              <a:solidFill>
                <a:srgbClr val="101D49"/>
              </a:solidFill>
              <a:latin typeface="Garamond" panose="02020404030301010803" pitchFamily="18" charset="0"/>
            </a:endParaRPr>
          </a:p>
        </p:txBody>
      </p:sp>
      <p:sp>
        <p:nvSpPr>
          <p:cNvPr id="2" name="Slide Number Placeholder 1">
            <a:extLst>
              <a:ext uri="{FF2B5EF4-FFF2-40B4-BE49-F238E27FC236}">
                <a16:creationId xmlns:a16="http://schemas.microsoft.com/office/drawing/2014/main" id="{B8B0BBD5-7563-C02A-F893-D624647D423E}"/>
              </a:ext>
            </a:extLst>
          </p:cNvPr>
          <p:cNvSpPr>
            <a:spLocks noGrp="1"/>
          </p:cNvSpPr>
          <p:nvPr>
            <p:ph type="sldNum" sz="quarter" idx="12"/>
          </p:nvPr>
        </p:nvSpPr>
        <p:spPr/>
        <p:txBody>
          <a:bodyPr/>
          <a:lstStyle/>
          <a:p>
            <a:fld id="{33943F3E-CE48-48F4-A664-D93E49928CBC}" type="slidenum">
              <a:rPr lang="en-US" smtClean="0"/>
              <a:pPr/>
              <a:t>17</a:t>
            </a:fld>
            <a:endParaRPr lang="en-US" dirty="0"/>
          </a:p>
        </p:txBody>
      </p:sp>
    </p:spTree>
    <p:extLst>
      <p:ext uri="{BB962C8B-B14F-4D97-AF65-F5344CB8AC3E}">
        <p14:creationId xmlns:p14="http://schemas.microsoft.com/office/powerpoint/2010/main" val="338636240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latin typeface="Times New Roman" panose="02020603050405020304" pitchFamily="18" charset="0"/>
                <a:cs typeface="Times New Roman" panose="02020603050405020304" pitchFamily="18" charset="0"/>
              </a:rPr>
              <a:t>Attestation Form (</a:t>
            </a:r>
            <a:r>
              <a:rPr lang="en-US" sz="3200" i="1" dirty="0">
                <a:latin typeface="Times New Roman" panose="02020603050405020304" pitchFamily="18" charset="0"/>
                <a:cs typeface="Times New Roman" panose="02020603050405020304" pitchFamily="18" charset="0"/>
              </a:rPr>
              <a:t>Part One Submission</a:t>
            </a:r>
            <a:r>
              <a:rPr lang="en-US" dirty="0">
                <a:latin typeface="Times New Roman" panose="02020603050405020304" pitchFamily="18" charset="0"/>
                <a:cs typeface="Times New Roman" panose="02020603050405020304" pitchFamily="18" charset="0"/>
              </a:rPr>
              <a:t>)</a:t>
            </a:r>
          </a:p>
        </p:txBody>
      </p:sp>
      <p:sp>
        <p:nvSpPr>
          <p:cNvPr id="6" name="Content Placeholder 5"/>
          <p:cNvSpPr>
            <a:spLocks noGrp="1"/>
          </p:cNvSpPr>
          <p:nvPr>
            <p:ph idx="1"/>
          </p:nvPr>
        </p:nvSpPr>
        <p:spPr>
          <a:xfrm>
            <a:off x="1371600" y="2029521"/>
            <a:ext cx="9601200" cy="3860341"/>
          </a:xfrm>
        </p:spPr>
        <p:txBody>
          <a:bodyPr>
            <a:normAutofit/>
          </a:bodyPr>
          <a:lstStyle/>
          <a:p>
            <a:r>
              <a:rPr lang="en-US" sz="2800" dirty="0">
                <a:solidFill>
                  <a:srgbClr val="101D49"/>
                </a:solidFill>
                <a:latin typeface="Times New Roman" panose="02020603050405020304" pitchFamily="18" charset="0"/>
                <a:cs typeface="Times New Roman" panose="02020603050405020304" pitchFamily="18" charset="0"/>
              </a:rPr>
              <a:t>The Attestation Form (Attachment O) must be completed and returned via the Part One submission process.</a:t>
            </a:r>
          </a:p>
          <a:p>
            <a:pPr lvl="1"/>
            <a:r>
              <a:rPr lang="en-US" sz="2800" i="0" dirty="0">
                <a:solidFill>
                  <a:srgbClr val="101D49"/>
                </a:solidFill>
                <a:latin typeface="Times New Roman" panose="02020603050405020304" pitchFamily="18" charset="0"/>
                <a:cs typeface="Times New Roman" panose="02020603050405020304" pitchFamily="18" charset="0"/>
              </a:rPr>
              <a:t>Mandatory Submission and Requirements</a:t>
            </a:r>
          </a:p>
          <a:p>
            <a:pPr lvl="1"/>
            <a:r>
              <a:rPr lang="en-US" sz="2800" i="0" dirty="0">
                <a:solidFill>
                  <a:srgbClr val="101D49"/>
                </a:solidFill>
                <a:latin typeface="Times New Roman" panose="02020603050405020304" pitchFamily="18" charset="0"/>
                <a:cs typeface="Times New Roman" panose="02020603050405020304" pitchFamily="18" charset="0"/>
              </a:rPr>
              <a:t>Confirm Mutual Understanding and Submission</a:t>
            </a:r>
          </a:p>
          <a:p>
            <a:pPr lvl="1"/>
            <a:r>
              <a:rPr lang="en-US" sz="2800" i="0" dirty="0">
                <a:solidFill>
                  <a:srgbClr val="101D49"/>
                </a:solidFill>
                <a:latin typeface="Times New Roman" panose="02020603050405020304" pitchFamily="18" charset="0"/>
                <a:cs typeface="Times New Roman" panose="02020603050405020304" pitchFamily="18" charset="0"/>
              </a:rPr>
              <a:t>Claim Clarification (Buy Indiana), if applicable </a:t>
            </a:r>
          </a:p>
          <a:p>
            <a:pPr lvl="1"/>
            <a:r>
              <a:rPr lang="en-US" sz="2800" i="0" dirty="0">
                <a:solidFill>
                  <a:srgbClr val="101D49"/>
                </a:solidFill>
                <a:latin typeface="Times New Roman" panose="02020603050405020304" pitchFamily="18" charset="0"/>
                <a:cs typeface="Times New Roman" panose="02020603050405020304" pitchFamily="18" charset="0"/>
              </a:rPr>
              <a:t>Subcontractors per RFP 2.3.10</a:t>
            </a:r>
          </a:p>
          <a:p>
            <a:pPr lvl="1"/>
            <a:r>
              <a:rPr lang="en-US" sz="2800" i="0" dirty="0">
                <a:solidFill>
                  <a:srgbClr val="101D49"/>
                </a:solidFill>
                <a:latin typeface="Times New Roman" panose="02020603050405020304" pitchFamily="18" charset="0"/>
                <a:cs typeface="Times New Roman" panose="02020603050405020304" pitchFamily="18" charset="0"/>
              </a:rPr>
              <a:t>Confidential / Redacted File Information</a:t>
            </a:r>
          </a:p>
        </p:txBody>
      </p:sp>
      <p:sp>
        <p:nvSpPr>
          <p:cNvPr id="2" name="Slide Number Placeholder 1">
            <a:extLst>
              <a:ext uri="{FF2B5EF4-FFF2-40B4-BE49-F238E27FC236}">
                <a16:creationId xmlns:a16="http://schemas.microsoft.com/office/drawing/2014/main" id="{68DC0585-5E9C-E17F-F872-079C594E13E5}"/>
              </a:ext>
            </a:extLst>
          </p:cNvPr>
          <p:cNvSpPr>
            <a:spLocks noGrp="1"/>
          </p:cNvSpPr>
          <p:nvPr>
            <p:ph type="sldNum" sz="quarter" idx="12"/>
          </p:nvPr>
        </p:nvSpPr>
        <p:spPr/>
        <p:txBody>
          <a:bodyPr/>
          <a:lstStyle/>
          <a:p>
            <a:fld id="{33943F3E-CE48-48F4-A664-D93E49928CBC}" type="slidenum">
              <a:rPr lang="en-US" smtClean="0"/>
              <a:pPr/>
              <a:t>18</a:t>
            </a:fld>
            <a:endParaRPr lang="en-US" dirty="0"/>
          </a:p>
        </p:txBody>
      </p:sp>
    </p:spTree>
    <p:extLst>
      <p:ext uri="{BB962C8B-B14F-4D97-AF65-F5344CB8AC3E}">
        <p14:creationId xmlns:p14="http://schemas.microsoft.com/office/powerpoint/2010/main" val="290459529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latin typeface="Times New Roman" panose="02020603050405020304" pitchFamily="18" charset="0"/>
                <a:cs typeface="Times New Roman" panose="02020603050405020304" pitchFamily="18" charset="0"/>
              </a:rPr>
              <a:t>Confidential Information</a:t>
            </a:r>
          </a:p>
        </p:txBody>
      </p:sp>
      <p:sp>
        <p:nvSpPr>
          <p:cNvPr id="6" name="Content Placeholder 5"/>
          <p:cNvSpPr>
            <a:spLocks noGrp="1"/>
          </p:cNvSpPr>
          <p:nvPr>
            <p:ph idx="1"/>
          </p:nvPr>
        </p:nvSpPr>
        <p:spPr>
          <a:xfrm>
            <a:off x="1295400" y="1975946"/>
            <a:ext cx="9601200" cy="3637454"/>
          </a:xfrm>
        </p:spPr>
        <p:txBody>
          <a:bodyPr>
            <a:normAutofit fontScale="77500" lnSpcReduction="20000"/>
          </a:bodyPr>
          <a:lstStyle/>
          <a:p>
            <a:r>
              <a:rPr lang="en-US" sz="2800" dirty="0">
                <a:solidFill>
                  <a:srgbClr val="101D49"/>
                </a:solidFill>
                <a:latin typeface="Times New Roman" panose="02020603050405020304" pitchFamily="18" charset="0"/>
                <a:cs typeface="Times New Roman" panose="02020603050405020304" pitchFamily="18" charset="0"/>
              </a:rPr>
              <a:t>Confidential Information (RFP Main Document - Section 1.15)</a:t>
            </a:r>
          </a:p>
          <a:p>
            <a:pPr lvl="1"/>
            <a:r>
              <a:rPr lang="en-US" sz="2400" i="0" dirty="0">
                <a:solidFill>
                  <a:srgbClr val="101D49"/>
                </a:solidFill>
                <a:latin typeface="Times New Roman" panose="02020603050405020304" pitchFamily="18" charset="0"/>
                <a:cs typeface="Times New Roman" panose="02020603050405020304" pitchFamily="18" charset="0"/>
              </a:rPr>
              <a:t>All materials contained in proposals are subject to the Access to Public Records Act (APRA) and can be accessed by any member of the public after contract award. The responses are deemed to be “public records” unless a specific provision of IC 5-14-3 protects it from disclosure.</a:t>
            </a:r>
          </a:p>
          <a:p>
            <a:pPr lvl="1"/>
            <a:r>
              <a:rPr lang="en-US" sz="2400" i="0" dirty="0">
                <a:solidFill>
                  <a:srgbClr val="101D49"/>
                </a:solidFill>
                <a:latin typeface="Times New Roman" panose="02020603050405020304" pitchFamily="18" charset="0"/>
                <a:cs typeface="Times New Roman" panose="02020603050405020304" pitchFamily="18" charset="0"/>
              </a:rPr>
              <a:t>In order to request certain information be kept confidential, Respondents must claim a statutory exception to the APRA in their </a:t>
            </a:r>
            <a:r>
              <a:rPr lang="en-US" sz="2400" b="1" i="0" dirty="0">
                <a:solidFill>
                  <a:srgbClr val="101D49"/>
                </a:solidFill>
                <a:latin typeface="Times New Roman" panose="02020603050405020304" pitchFamily="18" charset="0"/>
                <a:cs typeface="Times New Roman" panose="02020603050405020304" pitchFamily="18" charset="0"/>
              </a:rPr>
              <a:t>Attestation Form (Attachment O)</a:t>
            </a:r>
            <a:r>
              <a:rPr lang="en-US" sz="2400" i="0" dirty="0">
                <a:solidFill>
                  <a:srgbClr val="101D49"/>
                </a:solidFill>
                <a:latin typeface="Times New Roman" panose="02020603050405020304" pitchFamily="18" charset="0"/>
                <a:cs typeface="Times New Roman" panose="02020603050405020304" pitchFamily="18" charset="0"/>
              </a:rPr>
              <a:t>, including describing which specific provision applies to which specific part of their response. </a:t>
            </a:r>
          </a:p>
          <a:p>
            <a:pPr lvl="1"/>
            <a:r>
              <a:rPr lang="en-US" sz="2400" i="0" dirty="0">
                <a:solidFill>
                  <a:srgbClr val="101D49"/>
                </a:solidFill>
                <a:latin typeface="Times New Roman" panose="02020603050405020304" pitchFamily="18" charset="0"/>
                <a:cs typeface="Times New Roman" panose="02020603050405020304" pitchFamily="18" charset="0"/>
              </a:rPr>
              <a:t>Confidential information must also be clearly marked and kept separate from the proposal in the electronic copies.  IDOA recommends sending a “public” file that has the confidential information redacted (may be in PDF format) and a “final” file that includes all required information (must be in format provided).</a:t>
            </a:r>
          </a:p>
          <a:p>
            <a:pPr lvl="1"/>
            <a:r>
              <a:rPr lang="en-US" sz="2400" b="1" i="0" u="sng" dirty="0">
                <a:solidFill>
                  <a:srgbClr val="FF0000"/>
                </a:solidFill>
                <a:latin typeface="Times New Roman" panose="02020603050405020304" pitchFamily="18" charset="0"/>
                <a:cs typeface="Times New Roman" panose="02020603050405020304" pitchFamily="18" charset="0"/>
              </a:rPr>
              <a:t>DO NOT LABEL YOUR ENTIRE RESPONSE AS CONFIDENTIAL</a:t>
            </a:r>
          </a:p>
          <a:p>
            <a:endParaRPr lang="en-US" sz="1800" dirty="0">
              <a:solidFill>
                <a:schemeClr val="tx1"/>
              </a:solidFill>
            </a:endParaRPr>
          </a:p>
        </p:txBody>
      </p:sp>
      <p:sp>
        <p:nvSpPr>
          <p:cNvPr id="2" name="Slide Number Placeholder 1">
            <a:extLst>
              <a:ext uri="{FF2B5EF4-FFF2-40B4-BE49-F238E27FC236}">
                <a16:creationId xmlns:a16="http://schemas.microsoft.com/office/drawing/2014/main" id="{65DC24EE-F1BB-5EBD-D24D-F7E0B16E5DBC}"/>
              </a:ext>
            </a:extLst>
          </p:cNvPr>
          <p:cNvSpPr>
            <a:spLocks noGrp="1"/>
          </p:cNvSpPr>
          <p:nvPr>
            <p:ph type="sldNum" sz="quarter" idx="12"/>
          </p:nvPr>
        </p:nvSpPr>
        <p:spPr/>
        <p:txBody>
          <a:bodyPr/>
          <a:lstStyle/>
          <a:p>
            <a:fld id="{33943F3E-CE48-48F4-A664-D93E49928CBC}" type="slidenum">
              <a:rPr lang="en-US" smtClean="0"/>
              <a:pPr/>
              <a:t>19</a:t>
            </a:fld>
            <a:endParaRPr lang="en-US" dirty="0"/>
          </a:p>
        </p:txBody>
      </p:sp>
    </p:spTree>
    <p:extLst>
      <p:ext uri="{BB962C8B-B14F-4D97-AF65-F5344CB8AC3E}">
        <p14:creationId xmlns:p14="http://schemas.microsoft.com/office/powerpoint/2010/main" val="422804799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sz="half" idx="2"/>
          </p:nvPr>
        </p:nvSpPr>
        <p:spPr>
          <a:xfrm>
            <a:off x="1371600" y="1980536"/>
            <a:ext cx="4622800" cy="4966364"/>
          </a:xfrm>
        </p:spPr>
        <p:txBody>
          <a:bodyPr>
            <a:noAutofit/>
          </a:bodyPr>
          <a:lstStyle/>
          <a:p>
            <a:pPr>
              <a:spcBef>
                <a:spcPts val="0"/>
              </a:spcBef>
            </a:pPr>
            <a:r>
              <a:rPr lang="en-US" sz="1800" dirty="0">
                <a:solidFill>
                  <a:srgbClr val="101D49"/>
                </a:solidFill>
                <a:latin typeface="Times New Roman" panose="02020603050405020304" pitchFamily="18" charset="0"/>
                <a:cs typeface="Times New Roman" panose="02020603050405020304" pitchFamily="18" charset="0"/>
              </a:rPr>
              <a:t>General Information </a:t>
            </a:r>
          </a:p>
          <a:p>
            <a:pPr>
              <a:spcBef>
                <a:spcPts val="0"/>
              </a:spcBef>
            </a:pPr>
            <a:r>
              <a:rPr lang="en-US" sz="1800" dirty="0">
                <a:solidFill>
                  <a:srgbClr val="101D49"/>
                </a:solidFill>
                <a:latin typeface="Times New Roman" panose="02020603050405020304" pitchFamily="18" charset="0"/>
                <a:cs typeface="Times New Roman" panose="02020603050405020304" pitchFamily="18" charset="0"/>
              </a:rPr>
              <a:t>Vision of the RFP</a:t>
            </a:r>
          </a:p>
          <a:p>
            <a:pPr>
              <a:spcBef>
                <a:spcPts val="0"/>
              </a:spcBef>
            </a:pPr>
            <a:r>
              <a:rPr lang="en-US" sz="1800" dirty="0">
                <a:solidFill>
                  <a:srgbClr val="101D49"/>
                </a:solidFill>
                <a:latin typeface="Times New Roman" panose="02020603050405020304" pitchFamily="18" charset="0"/>
                <a:cs typeface="Times New Roman" panose="02020603050405020304" pitchFamily="18" charset="0"/>
              </a:rPr>
              <a:t>Goals of the RFP</a:t>
            </a:r>
          </a:p>
          <a:p>
            <a:pPr>
              <a:spcBef>
                <a:spcPts val="0"/>
              </a:spcBef>
            </a:pPr>
            <a:r>
              <a:rPr lang="en-US" sz="1800" dirty="0">
                <a:solidFill>
                  <a:srgbClr val="101D49"/>
                </a:solidFill>
                <a:latin typeface="Times New Roman" panose="02020603050405020304" pitchFamily="18" charset="0"/>
                <a:cs typeface="Times New Roman" panose="02020603050405020304" pitchFamily="18" charset="0"/>
              </a:rPr>
              <a:t>RFP Details</a:t>
            </a:r>
          </a:p>
          <a:p>
            <a:pPr lvl="1">
              <a:spcBef>
                <a:spcPts val="0"/>
              </a:spcBef>
            </a:pPr>
            <a:r>
              <a:rPr lang="en-US" sz="1800" dirty="0">
                <a:solidFill>
                  <a:srgbClr val="101D49"/>
                </a:solidFill>
                <a:latin typeface="Times New Roman" panose="02020603050405020304" pitchFamily="18" charset="0"/>
                <a:cs typeface="Times New Roman" panose="02020603050405020304" pitchFamily="18" charset="0"/>
              </a:rPr>
              <a:t>Background</a:t>
            </a:r>
          </a:p>
          <a:p>
            <a:pPr lvl="1">
              <a:spcBef>
                <a:spcPts val="0"/>
              </a:spcBef>
            </a:pPr>
            <a:r>
              <a:rPr lang="en-US" sz="1800" dirty="0">
                <a:solidFill>
                  <a:srgbClr val="101D49"/>
                </a:solidFill>
                <a:latin typeface="Times New Roman" panose="02020603050405020304" pitchFamily="18" charset="0"/>
                <a:cs typeface="Times New Roman" panose="02020603050405020304" pitchFamily="18" charset="0"/>
              </a:rPr>
              <a:t>Definitions</a:t>
            </a:r>
          </a:p>
          <a:p>
            <a:pPr lvl="1">
              <a:spcBef>
                <a:spcPts val="0"/>
              </a:spcBef>
            </a:pPr>
            <a:r>
              <a:rPr lang="en-US" sz="1800" dirty="0">
                <a:solidFill>
                  <a:srgbClr val="101D49"/>
                </a:solidFill>
                <a:latin typeface="Times New Roman" panose="02020603050405020304" pitchFamily="18" charset="0"/>
                <a:cs typeface="Times New Roman" panose="02020603050405020304" pitchFamily="18" charset="0"/>
              </a:rPr>
              <a:t>Contract Structure</a:t>
            </a:r>
          </a:p>
          <a:p>
            <a:pPr lvl="1">
              <a:spcBef>
                <a:spcPts val="0"/>
              </a:spcBef>
            </a:pPr>
            <a:r>
              <a:rPr lang="en-US" sz="1800" dirty="0">
                <a:solidFill>
                  <a:srgbClr val="101D49"/>
                </a:solidFill>
                <a:latin typeface="Times New Roman" panose="02020603050405020304" pitchFamily="18" charset="0"/>
                <a:cs typeface="Times New Roman" panose="02020603050405020304" pitchFamily="18" charset="0"/>
              </a:rPr>
              <a:t>Baseline Services</a:t>
            </a:r>
          </a:p>
          <a:p>
            <a:pPr lvl="1">
              <a:spcBef>
                <a:spcPts val="0"/>
              </a:spcBef>
            </a:pPr>
            <a:r>
              <a:rPr lang="en-US" sz="1800" dirty="0">
                <a:solidFill>
                  <a:srgbClr val="101D49"/>
                </a:solidFill>
                <a:latin typeface="Times New Roman" panose="02020603050405020304" pitchFamily="18" charset="0"/>
                <a:cs typeface="Times New Roman" panose="02020603050405020304" pitchFamily="18" charset="0"/>
              </a:rPr>
              <a:t>Pricing Structure</a:t>
            </a:r>
          </a:p>
          <a:p>
            <a:pPr lvl="1">
              <a:spcBef>
                <a:spcPts val="0"/>
              </a:spcBef>
            </a:pPr>
            <a:r>
              <a:rPr lang="en-US" sz="1800" dirty="0">
                <a:solidFill>
                  <a:srgbClr val="101D49"/>
                </a:solidFill>
                <a:latin typeface="Times New Roman" panose="02020603050405020304" pitchFamily="18" charset="0"/>
                <a:cs typeface="Times New Roman" panose="02020603050405020304" pitchFamily="18" charset="0"/>
              </a:rPr>
              <a:t>Staffing Requirements</a:t>
            </a:r>
          </a:p>
          <a:p>
            <a:pPr lvl="1">
              <a:spcBef>
                <a:spcPts val="0"/>
              </a:spcBef>
            </a:pPr>
            <a:r>
              <a:rPr lang="en-US" sz="1800" dirty="0">
                <a:solidFill>
                  <a:srgbClr val="101D49"/>
                </a:solidFill>
                <a:latin typeface="Times New Roman" panose="02020603050405020304" pitchFamily="18" charset="0"/>
                <a:cs typeface="Times New Roman" panose="02020603050405020304" pitchFamily="18" charset="0"/>
              </a:rPr>
              <a:t>General Requirements</a:t>
            </a:r>
          </a:p>
          <a:p>
            <a:pPr lvl="1">
              <a:spcBef>
                <a:spcPts val="0"/>
              </a:spcBef>
            </a:pPr>
            <a:r>
              <a:rPr lang="en-US" sz="1800" dirty="0">
                <a:solidFill>
                  <a:srgbClr val="101D49"/>
                </a:solidFill>
                <a:latin typeface="Times New Roman" panose="02020603050405020304" pitchFamily="18" charset="0"/>
                <a:cs typeface="Times New Roman" panose="02020603050405020304" pitchFamily="18" charset="0"/>
              </a:rPr>
              <a:t>Data Management and Sales Requirements</a:t>
            </a:r>
          </a:p>
          <a:p>
            <a:pPr>
              <a:spcBef>
                <a:spcPts val="0"/>
              </a:spcBef>
            </a:pPr>
            <a:r>
              <a:rPr lang="en-US" sz="1800" dirty="0">
                <a:solidFill>
                  <a:srgbClr val="101D49"/>
                </a:solidFill>
                <a:latin typeface="Times New Roman" panose="02020603050405020304" pitchFamily="18" charset="0"/>
                <a:cs typeface="Times New Roman" panose="02020603050405020304" pitchFamily="18" charset="0"/>
              </a:rPr>
              <a:t>Term of Contract</a:t>
            </a:r>
          </a:p>
          <a:p>
            <a:pPr>
              <a:spcBef>
                <a:spcPts val="0"/>
              </a:spcBef>
            </a:pPr>
            <a:r>
              <a:rPr lang="en-US" sz="1800" dirty="0">
                <a:solidFill>
                  <a:srgbClr val="101D49"/>
                </a:solidFill>
                <a:latin typeface="Times New Roman" panose="02020603050405020304" pitchFamily="18" charset="0"/>
                <a:cs typeface="Times New Roman" panose="02020603050405020304" pitchFamily="18" charset="0"/>
              </a:rPr>
              <a:t>Key Dates</a:t>
            </a:r>
          </a:p>
          <a:p>
            <a:pPr lvl="1">
              <a:spcBef>
                <a:spcPts val="0"/>
              </a:spcBef>
            </a:pPr>
            <a:endParaRPr lang="en-US" sz="1600" dirty="0">
              <a:solidFill>
                <a:srgbClr val="101D49"/>
              </a:solidFill>
              <a:latin typeface="Times New Roman" panose="02020603050405020304" pitchFamily="18" charset="0"/>
              <a:cs typeface="Times New Roman" panose="02020603050405020304" pitchFamily="18" charset="0"/>
            </a:endParaRPr>
          </a:p>
          <a:p>
            <a:pPr marL="530339" lvl="1" indent="0">
              <a:spcBef>
                <a:spcPts val="0"/>
              </a:spcBef>
              <a:buNone/>
            </a:pPr>
            <a:endParaRPr lang="en-US" sz="2400" dirty="0">
              <a:solidFill>
                <a:srgbClr val="101D49"/>
              </a:solidFill>
            </a:endParaRPr>
          </a:p>
        </p:txBody>
      </p:sp>
      <p:sp>
        <p:nvSpPr>
          <p:cNvPr id="9" name="Content Placeholder 8"/>
          <p:cNvSpPr>
            <a:spLocks noGrp="1"/>
          </p:cNvSpPr>
          <p:nvPr>
            <p:ph sz="quarter" idx="4"/>
          </p:nvPr>
        </p:nvSpPr>
        <p:spPr>
          <a:xfrm>
            <a:off x="6528816" y="1980537"/>
            <a:ext cx="4443984" cy="4382164"/>
          </a:xfrm>
        </p:spPr>
        <p:txBody>
          <a:bodyPr>
            <a:normAutofit fontScale="77500" lnSpcReduction="20000"/>
          </a:bodyPr>
          <a:lstStyle/>
          <a:p>
            <a:pPr>
              <a:spcBef>
                <a:spcPts val="0"/>
              </a:spcBef>
            </a:pPr>
            <a:r>
              <a:rPr lang="en-US" sz="2300" dirty="0">
                <a:solidFill>
                  <a:srgbClr val="101D49"/>
                </a:solidFill>
                <a:latin typeface="Times New Roman" panose="02020603050405020304" pitchFamily="18" charset="0"/>
                <a:cs typeface="Times New Roman" panose="02020603050405020304" pitchFamily="18" charset="0"/>
              </a:rPr>
              <a:t>Proposal Preparation</a:t>
            </a:r>
          </a:p>
          <a:p>
            <a:pPr lvl="1">
              <a:spcBef>
                <a:spcPts val="0"/>
              </a:spcBef>
            </a:pPr>
            <a:r>
              <a:rPr lang="en-US" sz="2300" dirty="0">
                <a:solidFill>
                  <a:srgbClr val="101D49"/>
                </a:solidFill>
                <a:latin typeface="Times New Roman" panose="02020603050405020304" pitchFamily="18" charset="0"/>
                <a:cs typeface="Times New Roman" panose="02020603050405020304" pitchFamily="18" charset="0"/>
              </a:rPr>
              <a:t>Executive Summary</a:t>
            </a:r>
          </a:p>
          <a:p>
            <a:pPr lvl="1">
              <a:spcBef>
                <a:spcPts val="0"/>
              </a:spcBef>
            </a:pPr>
            <a:r>
              <a:rPr lang="en-US" sz="2300" dirty="0">
                <a:solidFill>
                  <a:srgbClr val="101D49"/>
                </a:solidFill>
                <a:latin typeface="Times New Roman" panose="02020603050405020304" pitchFamily="18" charset="0"/>
                <a:cs typeface="Times New Roman" panose="02020603050405020304" pitchFamily="18" charset="0"/>
              </a:rPr>
              <a:t>Attestation Form</a:t>
            </a:r>
          </a:p>
          <a:p>
            <a:pPr lvl="1">
              <a:spcBef>
                <a:spcPts val="0"/>
              </a:spcBef>
            </a:pPr>
            <a:r>
              <a:rPr lang="en-US" sz="2300" dirty="0">
                <a:solidFill>
                  <a:srgbClr val="101D49"/>
                </a:solidFill>
                <a:latin typeface="Times New Roman" panose="02020603050405020304" pitchFamily="18" charset="0"/>
                <a:cs typeface="Times New Roman" panose="02020603050405020304" pitchFamily="18" charset="0"/>
              </a:rPr>
              <a:t>Confidential Information</a:t>
            </a:r>
          </a:p>
          <a:p>
            <a:pPr lvl="1">
              <a:spcBef>
                <a:spcPts val="0"/>
              </a:spcBef>
            </a:pPr>
            <a:r>
              <a:rPr lang="en-US" sz="2300" dirty="0">
                <a:solidFill>
                  <a:srgbClr val="101D49"/>
                </a:solidFill>
                <a:latin typeface="Times New Roman" panose="02020603050405020304" pitchFamily="18" charset="0"/>
                <a:cs typeface="Times New Roman" panose="02020603050405020304" pitchFamily="18" charset="0"/>
              </a:rPr>
              <a:t>Business Proposal </a:t>
            </a:r>
          </a:p>
          <a:p>
            <a:pPr lvl="1">
              <a:spcBef>
                <a:spcPts val="0"/>
              </a:spcBef>
            </a:pPr>
            <a:r>
              <a:rPr lang="en-US" sz="2300" dirty="0">
                <a:solidFill>
                  <a:srgbClr val="101D49"/>
                </a:solidFill>
                <a:latin typeface="Times New Roman" panose="02020603050405020304" pitchFamily="18" charset="0"/>
                <a:cs typeface="Times New Roman" panose="02020603050405020304" pitchFamily="18" charset="0"/>
              </a:rPr>
              <a:t>Technical Proposal </a:t>
            </a:r>
          </a:p>
          <a:p>
            <a:pPr lvl="1">
              <a:spcBef>
                <a:spcPts val="0"/>
              </a:spcBef>
            </a:pPr>
            <a:r>
              <a:rPr lang="en-US" sz="2300" dirty="0">
                <a:solidFill>
                  <a:srgbClr val="101D49"/>
                </a:solidFill>
                <a:latin typeface="Times New Roman" panose="02020603050405020304" pitchFamily="18" charset="0"/>
                <a:cs typeface="Times New Roman" panose="02020603050405020304" pitchFamily="18" charset="0"/>
              </a:rPr>
              <a:t>Cost Proposal</a:t>
            </a:r>
          </a:p>
          <a:p>
            <a:pPr lvl="0">
              <a:spcBef>
                <a:spcPts val="0"/>
              </a:spcBef>
            </a:pPr>
            <a:r>
              <a:rPr lang="en-US" sz="2300" dirty="0">
                <a:solidFill>
                  <a:srgbClr val="101D49"/>
                </a:solidFill>
                <a:latin typeface="Times New Roman" panose="02020603050405020304" pitchFamily="18" charset="0"/>
                <a:cs typeface="Times New Roman" panose="02020603050405020304" pitchFamily="18" charset="0"/>
              </a:rPr>
              <a:t>Evaluation Criteria</a:t>
            </a:r>
          </a:p>
          <a:p>
            <a:pPr lvl="0">
              <a:spcBef>
                <a:spcPts val="0"/>
              </a:spcBef>
            </a:pPr>
            <a:r>
              <a:rPr lang="en-US" sz="2300" dirty="0">
                <a:solidFill>
                  <a:srgbClr val="101D49"/>
                </a:solidFill>
                <a:latin typeface="Times New Roman" panose="02020603050405020304" pitchFamily="18" charset="0"/>
                <a:cs typeface="Times New Roman" panose="02020603050405020304" pitchFamily="18" charset="0"/>
              </a:rPr>
              <a:t>Minority and Women’s Business Enterprises (M/WBE)</a:t>
            </a:r>
          </a:p>
          <a:p>
            <a:pPr lvl="0">
              <a:spcBef>
                <a:spcPts val="0"/>
              </a:spcBef>
            </a:pPr>
            <a:r>
              <a:rPr lang="en-US" sz="2300" dirty="0">
                <a:solidFill>
                  <a:srgbClr val="101D49"/>
                </a:solidFill>
                <a:latin typeface="Times New Roman" panose="02020603050405020304" pitchFamily="18" charset="0"/>
                <a:cs typeface="Times New Roman" panose="02020603050405020304" pitchFamily="18" charset="0"/>
              </a:rPr>
              <a:t>Indiana Veteran Owned Small Business Enterprises (IVOSB)</a:t>
            </a:r>
          </a:p>
          <a:p>
            <a:pPr lvl="0">
              <a:spcBef>
                <a:spcPts val="0"/>
              </a:spcBef>
            </a:pPr>
            <a:r>
              <a:rPr lang="en-US" sz="2300" dirty="0">
                <a:solidFill>
                  <a:srgbClr val="101D49"/>
                </a:solidFill>
                <a:latin typeface="Times New Roman" panose="02020603050405020304" pitchFamily="18" charset="0"/>
                <a:cs typeface="Times New Roman" panose="02020603050405020304" pitchFamily="18" charset="0"/>
              </a:rPr>
              <a:t>Buy Indiana</a:t>
            </a:r>
          </a:p>
          <a:p>
            <a:pPr lvl="0">
              <a:spcBef>
                <a:spcPts val="0"/>
              </a:spcBef>
            </a:pPr>
            <a:r>
              <a:rPr lang="en-US" sz="2300" dirty="0">
                <a:solidFill>
                  <a:srgbClr val="101D49"/>
                </a:solidFill>
                <a:latin typeface="Times New Roman" panose="02020603050405020304" pitchFamily="18" charset="0"/>
                <a:cs typeface="Times New Roman" panose="02020603050405020304" pitchFamily="18" charset="0"/>
              </a:rPr>
              <a:t>Submission Requirements</a:t>
            </a:r>
          </a:p>
          <a:p>
            <a:pPr lvl="0">
              <a:spcBef>
                <a:spcPts val="0"/>
              </a:spcBef>
            </a:pPr>
            <a:r>
              <a:rPr lang="en-US" sz="2300" dirty="0">
                <a:solidFill>
                  <a:srgbClr val="101D49"/>
                </a:solidFill>
                <a:latin typeface="Times New Roman" panose="02020603050405020304" pitchFamily="18" charset="0"/>
                <a:cs typeface="Times New Roman" panose="02020603050405020304" pitchFamily="18" charset="0"/>
              </a:rPr>
              <a:t>Optional Forms/Documents</a:t>
            </a:r>
          </a:p>
          <a:p>
            <a:pPr lvl="0">
              <a:spcBef>
                <a:spcPts val="0"/>
              </a:spcBef>
            </a:pPr>
            <a:r>
              <a:rPr lang="en-US" sz="2300" dirty="0">
                <a:solidFill>
                  <a:srgbClr val="101D49"/>
                </a:solidFill>
                <a:latin typeface="Times New Roman" panose="02020603050405020304" pitchFamily="18" charset="0"/>
                <a:cs typeface="Times New Roman" panose="02020603050405020304" pitchFamily="18" charset="0"/>
              </a:rPr>
              <a:t>Required Forms/Documents</a:t>
            </a:r>
          </a:p>
          <a:p>
            <a:pPr lvl="0">
              <a:spcBef>
                <a:spcPts val="0"/>
              </a:spcBef>
            </a:pPr>
            <a:r>
              <a:rPr lang="en-US" sz="2300" dirty="0">
                <a:solidFill>
                  <a:srgbClr val="101D49"/>
                </a:solidFill>
                <a:latin typeface="Times New Roman" panose="02020603050405020304" pitchFamily="18" charset="0"/>
                <a:cs typeface="Times New Roman" panose="02020603050405020304" pitchFamily="18" charset="0"/>
              </a:rPr>
              <a:t>Additional Information</a:t>
            </a:r>
          </a:p>
          <a:p>
            <a:pPr lvl="0">
              <a:spcBef>
                <a:spcPts val="0"/>
              </a:spcBef>
            </a:pPr>
            <a:r>
              <a:rPr lang="en-US" sz="2300" dirty="0">
                <a:solidFill>
                  <a:srgbClr val="101D49"/>
                </a:solidFill>
                <a:latin typeface="Times New Roman" panose="02020603050405020304" pitchFamily="18" charset="0"/>
                <a:cs typeface="Times New Roman" panose="02020603050405020304" pitchFamily="18" charset="0"/>
              </a:rPr>
              <a:t>Questions</a:t>
            </a:r>
          </a:p>
          <a:p>
            <a:endParaRPr lang="en-US" dirty="0"/>
          </a:p>
        </p:txBody>
      </p:sp>
      <p:sp>
        <p:nvSpPr>
          <p:cNvPr id="5" name="Title 4"/>
          <p:cNvSpPr>
            <a:spLocks noGrp="1"/>
          </p:cNvSpPr>
          <p:nvPr>
            <p:ph type="title"/>
          </p:nvPr>
        </p:nvSpPr>
        <p:spPr/>
        <p:txBody>
          <a:bodyPr/>
          <a:lstStyle/>
          <a:p>
            <a:pPr algn="ctr"/>
            <a:r>
              <a:rPr lang="en-US" dirty="0">
                <a:latin typeface="Times New Roman" panose="02020603050405020304" pitchFamily="18" charset="0"/>
                <a:cs typeface="Times New Roman" panose="02020603050405020304" pitchFamily="18" charset="0"/>
              </a:rPr>
              <a:t>Agenda</a:t>
            </a:r>
          </a:p>
        </p:txBody>
      </p:sp>
      <p:sp>
        <p:nvSpPr>
          <p:cNvPr id="2" name="Slide Number Placeholder 1">
            <a:extLst>
              <a:ext uri="{FF2B5EF4-FFF2-40B4-BE49-F238E27FC236}">
                <a16:creationId xmlns:a16="http://schemas.microsoft.com/office/drawing/2014/main" id="{4C5C8172-109C-5155-BE87-CB52FD58B2A7}"/>
              </a:ext>
            </a:extLst>
          </p:cNvPr>
          <p:cNvSpPr>
            <a:spLocks noGrp="1"/>
          </p:cNvSpPr>
          <p:nvPr>
            <p:ph type="sldNum" sz="quarter" idx="12"/>
          </p:nvPr>
        </p:nvSpPr>
        <p:spPr/>
        <p:txBody>
          <a:bodyPr/>
          <a:lstStyle/>
          <a:p>
            <a:fld id="{33943F3E-CE48-48F4-A664-D93E49928CBC}" type="slidenum">
              <a:rPr lang="en-US" smtClean="0"/>
              <a:pPr/>
              <a:t>2</a:t>
            </a:fld>
            <a:endParaRPr lang="en-US" dirty="0"/>
          </a:p>
        </p:txBody>
      </p:sp>
    </p:spTree>
    <p:extLst>
      <p:ext uri="{BB962C8B-B14F-4D97-AF65-F5344CB8AC3E}">
        <p14:creationId xmlns:p14="http://schemas.microsoft.com/office/powerpoint/2010/main" val="359612622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latin typeface="Times New Roman" panose="02020603050405020304" pitchFamily="18" charset="0"/>
                <a:cs typeface="Times New Roman" panose="02020603050405020304" pitchFamily="18" charset="0"/>
              </a:rPr>
              <a:t>Business Proposal </a:t>
            </a:r>
            <a:r>
              <a:rPr lang="en-US" sz="2400" dirty="0">
                <a:latin typeface="Times New Roman" panose="02020603050405020304" pitchFamily="18" charset="0"/>
                <a:cs typeface="Times New Roman" panose="02020603050405020304" pitchFamily="18" charset="0"/>
              </a:rPr>
              <a:t>(Attachment E)</a:t>
            </a:r>
            <a:endParaRPr lang="en-US" dirty="0">
              <a:latin typeface="Times New Roman" panose="02020603050405020304" pitchFamily="18" charset="0"/>
              <a:cs typeface="Times New Roman" panose="02020603050405020304" pitchFamily="18" charset="0"/>
            </a:endParaRPr>
          </a:p>
        </p:txBody>
      </p:sp>
      <p:sp>
        <p:nvSpPr>
          <p:cNvPr id="6" name="Content Placeholder 5"/>
          <p:cNvSpPr>
            <a:spLocks noGrp="1"/>
          </p:cNvSpPr>
          <p:nvPr>
            <p:ph idx="1"/>
          </p:nvPr>
        </p:nvSpPr>
        <p:spPr>
          <a:xfrm>
            <a:off x="1252330" y="1872118"/>
            <a:ext cx="9428480" cy="4693782"/>
          </a:xfrm>
        </p:spPr>
        <p:txBody>
          <a:bodyPr>
            <a:normAutofit fontScale="85000" lnSpcReduction="10000"/>
          </a:bodyPr>
          <a:lstStyle/>
          <a:p>
            <a:pPr>
              <a:lnSpc>
                <a:spcPct val="80000"/>
              </a:lnSpc>
            </a:pPr>
            <a:r>
              <a:rPr lang="en-US" sz="1800" b="1" dirty="0">
                <a:solidFill>
                  <a:srgbClr val="101D49"/>
                </a:solidFill>
                <a:latin typeface="Times New Roman" panose="02020603050405020304" pitchFamily="18" charset="0"/>
                <a:cs typeface="Times New Roman" panose="02020603050405020304" pitchFamily="18" charset="0"/>
              </a:rPr>
              <a:t>Company Financial Information (Section 2.3.4)</a:t>
            </a:r>
          </a:p>
          <a:p>
            <a:pPr lvl="1">
              <a:spcBef>
                <a:spcPts val="600"/>
              </a:spcBef>
            </a:pPr>
            <a:r>
              <a:rPr lang="en-US" sz="1800" i="0" dirty="0">
                <a:solidFill>
                  <a:srgbClr val="101D49"/>
                </a:solidFill>
                <a:latin typeface="Times New Roman" panose="02020603050405020304" pitchFamily="18" charset="0"/>
                <a:cs typeface="Times New Roman" panose="02020603050405020304" pitchFamily="18" charset="0"/>
              </a:rPr>
              <a:t>Respondents must provide documents to demonstrate financial stability including, for example, the most recent Dunn &amp; Bradstreet Business Report (preferred) or audited financial statements for the two (2) most recently completed fiscal years. If neither of these can be provided, Respondents must explain why and include an income statement and balance sheet for each of the two (2) most recently completed fiscal years. </a:t>
            </a:r>
          </a:p>
          <a:p>
            <a:pPr lvl="1">
              <a:spcBef>
                <a:spcPts val="600"/>
              </a:spcBef>
              <a:spcAft>
                <a:spcPts val="600"/>
              </a:spcAft>
            </a:pPr>
            <a:r>
              <a:rPr lang="en-US" sz="1800" i="0" dirty="0">
                <a:solidFill>
                  <a:srgbClr val="101D49"/>
                </a:solidFill>
                <a:latin typeface="Times New Roman" panose="02020603050405020304" pitchFamily="18" charset="0"/>
                <a:cs typeface="Times New Roman" panose="02020603050405020304" pitchFamily="18" charset="0"/>
              </a:rPr>
              <a:t>If the documents are from a parent or holding company, Respondents must explain the business relationship between the entities and demonstrate the financial stability of the entity which is directly responding to this RFP. </a:t>
            </a:r>
          </a:p>
          <a:p>
            <a:pPr>
              <a:lnSpc>
                <a:spcPct val="80000"/>
              </a:lnSpc>
            </a:pPr>
            <a:r>
              <a:rPr lang="en-US" sz="1800" b="1" dirty="0">
                <a:solidFill>
                  <a:srgbClr val="101D49"/>
                </a:solidFill>
                <a:latin typeface="Times New Roman" panose="02020603050405020304" pitchFamily="18" charset="0"/>
                <a:cs typeface="Times New Roman" panose="02020603050405020304" pitchFamily="18" charset="0"/>
              </a:rPr>
              <a:t>Contract Terms (Section 2.3.6)</a:t>
            </a:r>
          </a:p>
          <a:p>
            <a:pPr lvl="1">
              <a:spcBef>
                <a:spcPts val="600"/>
              </a:spcBef>
            </a:pPr>
            <a:r>
              <a:rPr lang="en-US" sz="1800" i="0" dirty="0">
                <a:solidFill>
                  <a:srgbClr val="101D49"/>
                </a:solidFill>
                <a:latin typeface="Times New Roman" panose="02020603050405020304" pitchFamily="18" charset="0"/>
                <a:cs typeface="Times New Roman" panose="02020603050405020304" pitchFamily="18" charset="0"/>
              </a:rPr>
              <a:t>Respondents should review the sample State contract (Attachment B) and IOT terms (Attachments B1 – B3). Mandatory clauses are non-negotiable. Please provide edits to existing contract clauses and additional contract language to RFP Attachments B, B1, B2, and B3 with tracked changes in addition to responding to Section 2.3.6 of Attachment E Business Proposal and Section 5.0 of Attachment O Attestation Form. </a:t>
            </a:r>
          </a:p>
          <a:p>
            <a:pPr>
              <a:spcBef>
                <a:spcPts val="600"/>
              </a:spcBef>
            </a:pPr>
            <a:r>
              <a:rPr lang="en-US" sz="1800" b="1" dirty="0">
                <a:solidFill>
                  <a:srgbClr val="101D49"/>
                </a:solidFill>
                <a:latin typeface="Times New Roman" panose="02020603050405020304" pitchFamily="18" charset="0"/>
                <a:cs typeface="Times New Roman" panose="02020603050405020304" pitchFamily="18" charset="0"/>
              </a:rPr>
              <a:t>References (Section 2.3.7)</a:t>
            </a:r>
          </a:p>
          <a:p>
            <a:pPr lvl="1">
              <a:spcBef>
                <a:spcPts val="600"/>
              </a:spcBef>
            </a:pPr>
            <a:r>
              <a:rPr lang="en-US" sz="1800" i="0" dirty="0">
                <a:solidFill>
                  <a:srgbClr val="101D49"/>
                </a:solidFill>
                <a:latin typeface="Times New Roman" panose="02020603050405020304" pitchFamily="18" charset="0"/>
                <a:cs typeface="Times New Roman" panose="02020603050405020304" pitchFamily="18" charset="0"/>
              </a:rPr>
              <a:t>Respondents must have at least five (5) references from clients for whom the Respondent has provided products and/or services that are the same or similar to those products and/or services requested in this RFP. At least three (3) of the five (5) references need to be from large scale government contracts. </a:t>
            </a:r>
          </a:p>
          <a:p>
            <a:pPr lvl="1">
              <a:spcBef>
                <a:spcPts val="600"/>
              </a:spcBef>
            </a:pPr>
            <a:r>
              <a:rPr lang="en-US" sz="1800" i="0" dirty="0">
                <a:solidFill>
                  <a:srgbClr val="101D49"/>
                </a:solidFill>
                <a:latin typeface="Times New Roman" panose="02020603050405020304" pitchFamily="18" charset="0"/>
                <a:cs typeface="Times New Roman" panose="02020603050405020304" pitchFamily="18" charset="0"/>
              </a:rPr>
              <a:t>Respondents must ask each reference to complete Attachment H - Reference Check Form and email it directly to IDOA (</a:t>
            </a:r>
            <a:r>
              <a:rPr lang="en-US" sz="1800" i="0" dirty="0">
                <a:solidFill>
                  <a:srgbClr val="101D49"/>
                </a:solidFill>
                <a:latin typeface="Times New Roman" panose="02020603050405020304" pitchFamily="18" charset="0"/>
                <a:cs typeface="Times New Roman" panose="02020603050405020304" pitchFamily="18" charset="0"/>
                <a:hlinkClick r:id="rId3">
                  <a:extLst>
                    <a:ext uri="{A12FA001-AC4F-418D-AE19-62706E023703}">
                      <ahyp:hlinkClr xmlns:ahyp="http://schemas.microsoft.com/office/drawing/2018/hyperlinkcolor" val="tx"/>
                    </a:ext>
                  </a:extLst>
                </a:hlinkClick>
              </a:rPr>
              <a:t>idoareferences@idoa.in.gov</a:t>
            </a:r>
            <a:r>
              <a:rPr lang="en-US" sz="1800" i="0" dirty="0">
                <a:solidFill>
                  <a:srgbClr val="101D49"/>
                </a:solidFill>
                <a:latin typeface="Times New Roman" panose="02020603050405020304" pitchFamily="18" charset="0"/>
                <a:cs typeface="Times New Roman" panose="02020603050405020304" pitchFamily="18" charset="0"/>
              </a:rPr>
              <a:t>) by July 28, 2023.</a:t>
            </a:r>
            <a:endParaRPr lang="en-US" sz="1800" i="0" dirty="0">
              <a:solidFill>
                <a:schemeClr val="tx1"/>
              </a:solidFill>
              <a:latin typeface="Times New Roman" panose="02020603050405020304" pitchFamily="18" charset="0"/>
              <a:cs typeface="Times New Roman" panose="02020603050405020304" pitchFamily="18" charset="0"/>
            </a:endParaRPr>
          </a:p>
          <a:p>
            <a:pPr lvl="1">
              <a:spcBef>
                <a:spcPts val="600"/>
              </a:spcBef>
            </a:pPr>
            <a:endParaRPr lang="en-US" sz="1600" i="0" dirty="0">
              <a:solidFill>
                <a:schemeClr val="tx1"/>
              </a:solidFill>
              <a:latin typeface="Times New Roman" panose="02020603050405020304" pitchFamily="18" charset="0"/>
              <a:cs typeface="Times New Roman" panose="02020603050405020304" pitchFamily="18" charset="0"/>
            </a:endParaRPr>
          </a:p>
          <a:p>
            <a:endParaRPr lang="en-US" sz="1800" dirty="0">
              <a:solidFill>
                <a:schemeClr val="tx1"/>
              </a:solidFill>
              <a:latin typeface="Times New Roman" panose="02020603050405020304" pitchFamily="18" charset="0"/>
              <a:cs typeface="Times New Roman" panose="02020603050405020304" pitchFamily="18" charset="0"/>
            </a:endParaRPr>
          </a:p>
        </p:txBody>
      </p:sp>
      <p:sp>
        <p:nvSpPr>
          <p:cNvPr id="2" name="Slide Number Placeholder 1">
            <a:extLst>
              <a:ext uri="{FF2B5EF4-FFF2-40B4-BE49-F238E27FC236}">
                <a16:creationId xmlns:a16="http://schemas.microsoft.com/office/drawing/2014/main" id="{2A63EAD2-9592-947B-4A52-E2FBE98E3CA0}"/>
              </a:ext>
            </a:extLst>
          </p:cNvPr>
          <p:cNvSpPr>
            <a:spLocks noGrp="1"/>
          </p:cNvSpPr>
          <p:nvPr>
            <p:ph type="sldNum" sz="quarter" idx="12"/>
          </p:nvPr>
        </p:nvSpPr>
        <p:spPr/>
        <p:txBody>
          <a:bodyPr/>
          <a:lstStyle/>
          <a:p>
            <a:fld id="{33943F3E-CE48-48F4-A664-D93E49928CBC}" type="slidenum">
              <a:rPr lang="en-US" smtClean="0"/>
              <a:pPr/>
              <a:t>20</a:t>
            </a:fld>
            <a:endParaRPr lang="en-US" dirty="0"/>
          </a:p>
        </p:txBody>
      </p:sp>
    </p:spTree>
    <p:extLst>
      <p:ext uri="{BB962C8B-B14F-4D97-AF65-F5344CB8AC3E}">
        <p14:creationId xmlns:p14="http://schemas.microsoft.com/office/powerpoint/2010/main" val="250225574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latin typeface="Times New Roman" panose="02020603050405020304" pitchFamily="18" charset="0"/>
                <a:cs typeface="Times New Roman" panose="02020603050405020304" pitchFamily="18" charset="0"/>
              </a:rPr>
              <a:t>Technical Proposal </a:t>
            </a:r>
            <a:r>
              <a:rPr lang="en-US" sz="2400" dirty="0">
                <a:latin typeface="Times New Roman" panose="02020603050405020304" pitchFamily="18" charset="0"/>
                <a:cs typeface="Times New Roman" panose="02020603050405020304" pitchFamily="18" charset="0"/>
              </a:rPr>
              <a:t>(Attachment F)</a:t>
            </a:r>
            <a:endParaRPr lang="en-US" dirty="0">
              <a:latin typeface="Times New Roman" panose="02020603050405020304" pitchFamily="18" charset="0"/>
              <a:cs typeface="Times New Roman" panose="02020603050405020304" pitchFamily="18" charset="0"/>
            </a:endParaRPr>
          </a:p>
        </p:txBody>
      </p:sp>
      <p:sp>
        <p:nvSpPr>
          <p:cNvPr id="6" name="Content Placeholder 5"/>
          <p:cNvSpPr>
            <a:spLocks noGrp="1"/>
          </p:cNvSpPr>
          <p:nvPr>
            <p:ph idx="1"/>
          </p:nvPr>
        </p:nvSpPr>
        <p:spPr>
          <a:xfrm>
            <a:off x="1371600" y="1948544"/>
            <a:ext cx="9601200" cy="4038596"/>
          </a:xfrm>
        </p:spPr>
        <p:txBody>
          <a:bodyPr>
            <a:normAutofit fontScale="85000" lnSpcReduction="10000"/>
          </a:bodyPr>
          <a:lstStyle/>
          <a:p>
            <a:r>
              <a:rPr lang="en-US" sz="2400" dirty="0">
                <a:solidFill>
                  <a:srgbClr val="101D49"/>
                </a:solidFill>
                <a:latin typeface="Times New Roman" panose="02020603050405020304" pitchFamily="18" charset="0"/>
                <a:cs typeface="Times New Roman" panose="02020603050405020304" pitchFamily="18" charset="0"/>
              </a:rPr>
              <a:t>Respondents should use Attachment F to complete their Technical Proposal. Use the blue shaded fields to answer the questions in Attachment F.</a:t>
            </a:r>
          </a:p>
          <a:p>
            <a:pPr lvl="1"/>
            <a:r>
              <a:rPr lang="en-US" sz="2100" i="0" dirty="0">
                <a:solidFill>
                  <a:srgbClr val="101D49"/>
                </a:solidFill>
                <a:latin typeface="Times New Roman" panose="02020603050405020304" pitchFamily="18" charset="0"/>
                <a:cs typeface="Times New Roman" panose="02020603050405020304" pitchFamily="18" charset="0"/>
              </a:rPr>
              <a:t>Blue </a:t>
            </a:r>
            <a:r>
              <a:rPr lang="en-US" i="0" dirty="0">
                <a:solidFill>
                  <a:srgbClr val="101D49"/>
                </a:solidFill>
                <a:latin typeface="Times New Roman" panose="02020603050405020304" pitchFamily="18" charset="0"/>
                <a:cs typeface="Times New Roman" panose="02020603050405020304" pitchFamily="18" charset="0"/>
              </a:rPr>
              <a:t>fields can be expanded to accommodate content. </a:t>
            </a:r>
          </a:p>
          <a:p>
            <a:pPr lvl="1"/>
            <a:r>
              <a:rPr lang="en-US" i="0" dirty="0">
                <a:solidFill>
                  <a:srgbClr val="101D49"/>
                </a:solidFill>
                <a:latin typeface="Times New Roman" panose="02020603050405020304" pitchFamily="18" charset="0"/>
                <a:cs typeface="Times New Roman" panose="02020603050405020304" pitchFamily="18" charset="0"/>
              </a:rPr>
              <a:t>Make every attempt to preserve the original format of Attachment F.</a:t>
            </a:r>
          </a:p>
          <a:p>
            <a:r>
              <a:rPr lang="en-US" sz="2400" dirty="0">
                <a:solidFill>
                  <a:srgbClr val="101D49"/>
                </a:solidFill>
                <a:latin typeface="Times New Roman" panose="02020603050405020304" pitchFamily="18" charset="0"/>
                <a:cs typeface="Times New Roman" panose="02020603050405020304" pitchFamily="18" charset="0"/>
              </a:rPr>
              <a:t>Where appropriate, supporting documentation (e.g., diagrams, certificates, graphics, or other exhibits) may be submitted as an attachment and referenced within the relevant answer field.</a:t>
            </a:r>
          </a:p>
          <a:p>
            <a:r>
              <a:rPr lang="en-US" sz="2400" dirty="0">
                <a:solidFill>
                  <a:srgbClr val="101D49"/>
                </a:solidFill>
                <a:latin typeface="Times New Roman" panose="02020603050405020304" pitchFamily="18" charset="0"/>
                <a:cs typeface="Times New Roman" panose="02020603050405020304" pitchFamily="18" charset="0"/>
              </a:rPr>
              <a:t>Tab 2. Staffing requires the submission of Attachment N - Resource Usage Guide</a:t>
            </a:r>
          </a:p>
          <a:p>
            <a:r>
              <a:rPr lang="en-US" sz="2400" dirty="0">
                <a:solidFill>
                  <a:srgbClr val="101D49"/>
                </a:solidFill>
                <a:latin typeface="Times New Roman" panose="02020603050405020304" pitchFamily="18" charset="0"/>
                <a:cs typeface="Times New Roman" panose="02020603050405020304" pitchFamily="18" charset="0"/>
              </a:rPr>
              <a:t>Tab 11. Web Portal requires the submission of Attachment K - Assistive Technology Compliance Evaluation Form. </a:t>
            </a:r>
          </a:p>
          <a:p>
            <a:r>
              <a:rPr lang="en-US" sz="2400" dirty="0">
                <a:solidFill>
                  <a:srgbClr val="101D49"/>
                </a:solidFill>
                <a:latin typeface="Times New Roman" panose="02020603050405020304" pitchFamily="18" charset="0"/>
                <a:cs typeface="Times New Roman" panose="02020603050405020304" pitchFamily="18" charset="0"/>
              </a:rPr>
              <a:t>Tab 13. Application Management requires the submission of Attachment M - IOT Cloud Provider Questionnaire</a:t>
            </a:r>
          </a:p>
        </p:txBody>
      </p:sp>
      <p:sp>
        <p:nvSpPr>
          <p:cNvPr id="2" name="Slide Number Placeholder 1">
            <a:extLst>
              <a:ext uri="{FF2B5EF4-FFF2-40B4-BE49-F238E27FC236}">
                <a16:creationId xmlns:a16="http://schemas.microsoft.com/office/drawing/2014/main" id="{51BD4AF3-2707-6E8B-96A3-A677DEB5C6E7}"/>
              </a:ext>
            </a:extLst>
          </p:cNvPr>
          <p:cNvSpPr>
            <a:spLocks noGrp="1"/>
          </p:cNvSpPr>
          <p:nvPr>
            <p:ph type="sldNum" sz="quarter" idx="12"/>
          </p:nvPr>
        </p:nvSpPr>
        <p:spPr/>
        <p:txBody>
          <a:bodyPr/>
          <a:lstStyle/>
          <a:p>
            <a:fld id="{33943F3E-CE48-48F4-A664-D93E49928CBC}" type="slidenum">
              <a:rPr lang="en-US" smtClean="0"/>
              <a:pPr/>
              <a:t>21</a:t>
            </a:fld>
            <a:endParaRPr lang="en-US" dirty="0"/>
          </a:p>
        </p:txBody>
      </p:sp>
    </p:spTree>
    <p:extLst>
      <p:ext uri="{BB962C8B-B14F-4D97-AF65-F5344CB8AC3E}">
        <p14:creationId xmlns:p14="http://schemas.microsoft.com/office/powerpoint/2010/main" val="164412143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latin typeface="Times New Roman" panose="02020603050405020304" pitchFamily="18" charset="0"/>
                <a:cs typeface="Times New Roman" panose="02020603050405020304" pitchFamily="18" charset="0"/>
              </a:rPr>
              <a:t>Cost Proposal </a:t>
            </a:r>
            <a:r>
              <a:rPr lang="en-US" sz="2400" dirty="0">
                <a:latin typeface="Times New Roman" panose="02020603050405020304" pitchFamily="18" charset="0"/>
                <a:cs typeface="Times New Roman" panose="02020603050405020304" pitchFamily="18" charset="0"/>
              </a:rPr>
              <a:t>(Attachment D)</a:t>
            </a:r>
            <a:endParaRPr lang="en-US" dirty="0">
              <a:latin typeface="Times New Roman" panose="02020603050405020304" pitchFamily="18" charset="0"/>
              <a:cs typeface="Times New Roman" panose="02020603050405020304" pitchFamily="18" charset="0"/>
            </a:endParaRPr>
          </a:p>
        </p:txBody>
      </p:sp>
      <p:sp>
        <p:nvSpPr>
          <p:cNvPr id="6" name="Content Placeholder 5"/>
          <p:cNvSpPr>
            <a:spLocks noGrp="1"/>
          </p:cNvSpPr>
          <p:nvPr>
            <p:ph idx="1"/>
          </p:nvPr>
        </p:nvSpPr>
        <p:spPr>
          <a:xfrm>
            <a:off x="672661" y="1700017"/>
            <a:ext cx="10710041" cy="4008236"/>
          </a:xfrm>
        </p:spPr>
        <p:txBody>
          <a:bodyPr>
            <a:noAutofit/>
          </a:bodyPr>
          <a:lstStyle/>
          <a:p>
            <a:r>
              <a:rPr lang="en-US" sz="1600" dirty="0">
                <a:solidFill>
                  <a:srgbClr val="101D49"/>
                </a:solidFill>
                <a:latin typeface="Times New Roman" panose="02020603050405020304" pitchFamily="18" charset="0"/>
                <a:cs typeface="Times New Roman" panose="02020603050405020304" pitchFamily="18" charset="0"/>
              </a:rPr>
              <a:t>Please complete the template provided for the Cost Proposal by populating ONLY the blue shaded cells.</a:t>
            </a:r>
          </a:p>
          <a:p>
            <a:r>
              <a:rPr lang="en-US" sz="1600" dirty="0">
                <a:solidFill>
                  <a:srgbClr val="101D49"/>
                </a:solidFill>
                <a:latin typeface="Times New Roman" panose="02020603050405020304" pitchFamily="18" charset="0"/>
                <a:cs typeface="Times New Roman" panose="02020603050405020304" pitchFamily="18" charset="0"/>
              </a:rPr>
              <a:t>The following key terminology and definitions should be considered when submitting the Cost Proposal:</a:t>
            </a:r>
          </a:p>
          <a:p>
            <a:pPr lvl="1"/>
            <a:r>
              <a:rPr lang="en-US" sz="1600" b="1" dirty="0">
                <a:solidFill>
                  <a:srgbClr val="101D49"/>
                </a:solidFill>
                <a:latin typeface="Times New Roman" panose="02020603050405020304" pitchFamily="18" charset="0"/>
                <a:cs typeface="Times New Roman" panose="02020603050405020304" pitchFamily="18" charset="0"/>
              </a:rPr>
              <a:t>State Agency:</a:t>
            </a:r>
            <a:r>
              <a:rPr lang="en-US" sz="1600" dirty="0">
                <a:solidFill>
                  <a:srgbClr val="101D49"/>
                </a:solidFill>
                <a:latin typeface="Times New Roman" panose="02020603050405020304" pitchFamily="18" charset="0"/>
                <a:cs typeface="Times New Roman" panose="02020603050405020304" pitchFamily="18" charset="0"/>
              </a:rPr>
              <a:t> </a:t>
            </a:r>
            <a:r>
              <a:rPr lang="en-US" sz="1600" i="0" dirty="0">
                <a:solidFill>
                  <a:srgbClr val="101D49"/>
                </a:solidFill>
                <a:latin typeface="Times New Roman" panose="02020603050405020304" pitchFamily="18" charset="0"/>
                <a:cs typeface="Times New Roman" panose="02020603050405020304" pitchFamily="18" charset="0"/>
              </a:rPr>
              <a:t>An authority, board, branch, commission, committee, department, division, or other instrumentality of the executive, including the administrative, judicial, and legislative departments of the State government.</a:t>
            </a:r>
          </a:p>
          <a:p>
            <a:pPr lvl="1"/>
            <a:r>
              <a:rPr lang="en-US" sz="1600" b="1" dirty="0">
                <a:solidFill>
                  <a:srgbClr val="101D49"/>
                </a:solidFill>
                <a:latin typeface="Times New Roman" panose="02020603050405020304" pitchFamily="18" charset="0"/>
                <a:cs typeface="Times New Roman" panose="02020603050405020304" pitchFamily="18" charset="0"/>
              </a:rPr>
              <a:t>State Entity User:</a:t>
            </a:r>
            <a:r>
              <a:rPr lang="en-US" sz="1600" dirty="0">
                <a:solidFill>
                  <a:srgbClr val="101D49"/>
                </a:solidFill>
                <a:latin typeface="Times New Roman" panose="02020603050405020304" pitchFamily="18" charset="0"/>
                <a:cs typeface="Times New Roman" panose="02020603050405020304" pitchFamily="18" charset="0"/>
              </a:rPr>
              <a:t> </a:t>
            </a:r>
            <a:r>
              <a:rPr lang="en-US" sz="1600" i="0" dirty="0">
                <a:solidFill>
                  <a:srgbClr val="101D49"/>
                </a:solidFill>
                <a:latin typeface="Times New Roman" panose="02020603050405020304" pitchFamily="18" charset="0"/>
                <a:cs typeface="Times New Roman" panose="02020603050405020304" pitchFamily="18" charset="0"/>
              </a:rPr>
              <a:t>Any State Agency, Other Governmental Body, and Bodies Corporate and Politic that have access to and elects to use the contract.</a:t>
            </a:r>
          </a:p>
          <a:p>
            <a:pPr lvl="1"/>
            <a:r>
              <a:rPr lang="en-US" sz="1600" b="1" dirty="0">
                <a:solidFill>
                  <a:srgbClr val="101D49"/>
                </a:solidFill>
                <a:latin typeface="Times New Roman" panose="02020603050405020304" pitchFamily="18" charset="0"/>
                <a:cs typeface="Times New Roman" panose="02020603050405020304" pitchFamily="18" charset="0"/>
              </a:rPr>
              <a:t>Political Subdivision: </a:t>
            </a:r>
            <a:r>
              <a:rPr lang="en-US" sz="1600" i="0" dirty="0">
                <a:solidFill>
                  <a:srgbClr val="101D49"/>
                </a:solidFill>
                <a:latin typeface="Times New Roman" panose="02020603050405020304" pitchFamily="18" charset="0"/>
                <a:cs typeface="Times New Roman" panose="02020603050405020304" pitchFamily="18" charset="0"/>
              </a:rPr>
              <a:t>As defined in IC 36-1-2-13, any municipal corporation or special taxing district (including school corporations, municipal corporations, legislative body, taxing district, town, township, and unit). </a:t>
            </a:r>
          </a:p>
          <a:p>
            <a:pPr lvl="1"/>
            <a:r>
              <a:rPr lang="en-US" sz="1600" b="1" dirty="0">
                <a:solidFill>
                  <a:srgbClr val="101D49"/>
                </a:solidFill>
                <a:latin typeface="Times New Roman" panose="02020603050405020304" pitchFamily="18" charset="0"/>
                <a:cs typeface="Times New Roman" panose="02020603050405020304" pitchFamily="18" charset="0"/>
              </a:rPr>
              <a:t>Baseline Services: </a:t>
            </a:r>
            <a:r>
              <a:rPr lang="en-US" sz="1600" i="0" dirty="0">
                <a:solidFill>
                  <a:srgbClr val="101D49"/>
                </a:solidFill>
                <a:latin typeface="Times New Roman" panose="02020603050405020304" pitchFamily="18" charset="0"/>
                <a:cs typeface="Times New Roman" panose="02020603050405020304" pitchFamily="18" charset="0"/>
              </a:rPr>
              <a:t>Services performed by the Contractor as part of the negotiated fixed fee portion of the contract. </a:t>
            </a:r>
          </a:p>
          <a:p>
            <a:pPr lvl="1"/>
            <a:r>
              <a:rPr lang="en-US" sz="1600" b="1" dirty="0">
                <a:solidFill>
                  <a:srgbClr val="101D49"/>
                </a:solidFill>
                <a:latin typeface="Times New Roman" panose="02020603050405020304" pitchFamily="18" charset="0"/>
                <a:cs typeface="Times New Roman" panose="02020603050405020304" pitchFamily="18" charset="0"/>
              </a:rPr>
              <a:t>Third Party Portal Managed Applications: </a:t>
            </a:r>
            <a:r>
              <a:rPr lang="en-US" sz="1600" i="0" dirty="0">
                <a:solidFill>
                  <a:srgbClr val="101D49"/>
                </a:solidFill>
                <a:latin typeface="Times New Roman" panose="02020603050405020304" pitchFamily="18" charset="0"/>
                <a:cs typeface="Times New Roman" panose="02020603050405020304" pitchFamily="18" charset="0"/>
              </a:rPr>
              <a:t>Applications developed by someone other than the Contractor or its subcontractors or affiliates which are managed by the Contractor as part of the Web Portal program </a:t>
            </a:r>
          </a:p>
          <a:p>
            <a:pPr lvl="1"/>
            <a:r>
              <a:rPr lang="en-US" sz="1600" b="1" dirty="0">
                <a:solidFill>
                  <a:srgbClr val="101D49"/>
                </a:solidFill>
                <a:latin typeface="Times New Roman" panose="02020603050405020304" pitchFamily="18" charset="0"/>
                <a:cs typeface="Times New Roman" panose="02020603050405020304" pitchFamily="18" charset="0"/>
              </a:rPr>
              <a:t>Third-Party State Entity Managed Applications: </a:t>
            </a:r>
            <a:r>
              <a:rPr lang="en-US" sz="1600" i="0" dirty="0">
                <a:solidFill>
                  <a:srgbClr val="101D49"/>
                </a:solidFill>
                <a:latin typeface="Times New Roman" panose="02020603050405020304" pitchFamily="18" charset="0"/>
                <a:cs typeface="Times New Roman" panose="02020603050405020304" pitchFamily="18" charset="0"/>
              </a:rPr>
              <a:t>Applications developed by someone other than the Contractor or its subcontractors or affiliates which are managed by a State Entity User as part of their online services </a:t>
            </a:r>
          </a:p>
          <a:p>
            <a:r>
              <a:rPr lang="en-US" sz="1600" dirty="0">
                <a:solidFill>
                  <a:srgbClr val="101D49"/>
                </a:solidFill>
                <a:effectLst/>
                <a:latin typeface="Times New Roman" panose="02020603050405020304" pitchFamily="18" charset="0"/>
                <a:ea typeface="Times New Roman" panose="02020603050405020304" pitchFamily="18" charset="0"/>
                <a:cs typeface="Times New Roman" panose="02020603050405020304" pitchFamily="18" charset="0"/>
              </a:rPr>
              <a:t>The lowest cost proposal receives a total of 30 points.  The normalization formula </a:t>
            </a:r>
            <a:r>
              <a:rPr lang="en-US" sz="1400" dirty="0">
                <a:solidFill>
                  <a:srgbClr val="101D49"/>
                </a:solidFill>
                <a:effectLst/>
                <a:latin typeface="Times New Roman" panose="02020603050405020304" pitchFamily="18" charset="0"/>
                <a:ea typeface="Times New Roman" panose="02020603050405020304" pitchFamily="18" charset="0"/>
                <a:cs typeface="Times New Roman" panose="02020603050405020304" pitchFamily="18" charset="0"/>
              </a:rPr>
              <a:t>is as follows:</a:t>
            </a:r>
          </a:p>
          <a:p>
            <a:pPr marL="0" marR="0" indent="0">
              <a:spcBef>
                <a:spcPts val="0"/>
              </a:spcBef>
              <a:spcAft>
                <a:spcPts val="0"/>
              </a:spcAft>
              <a:buNone/>
            </a:pPr>
            <a:r>
              <a:rPr lang="en-US" sz="1400" i="1" dirty="0">
                <a:solidFill>
                  <a:srgbClr val="101D49"/>
                </a:solidFill>
                <a:effectLst/>
                <a:latin typeface="Times New Roman" panose="02020603050405020304" pitchFamily="18" charset="0"/>
                <a:ea typeface="Times New Roman" panose="02020603050405020304" pitchFamily="18" charset="0"/>
                <a:cs typeface="Times New Roman" panose="02020603050405020304" pitchFamily="18" charset="0"/>
              </a:rPr>
              <a:t>Respondent’s Cost Score = (Lowest Cost Proposal / Total Cost of Proposal) X 30</a:t>
            </a:r>
            <a:r>
              <a:rPr lang="en-US" sz="1400" dirty="0">
                <a:solidFill>
                  <a:srgbClr val="101D49"/>
                </a:solidFill>
                <a:effectLst/>
                <a:latin typeface="Times New Roman" panose="02020603050405020304" pitchFamily="18" charset="0"/>
                <a:ea typeface="Times New Roman" panose="02020603050405020304" pitchFamily="18" charset="0"/>
                <a:cs typeface="Times New Roman" panose="02020603050405020304" pitchFamily="18" charset="0"/>
              </a:rPr>
              <a:t> </a:t>
            </a:r>
          </a:p>
          <a:p>
            <a:pPr marL="0" indent="0">
              <a:spcBef>
                <a:spcPts val="0"/>
              </a:spcBef>
              <a:spcAft>
                <a:spcPts val="0"/>
              </a:spcAft>
              <a:buNone/>
            </a:pPr>
            <a:endParaRPr lang="en-US" sz="1800" dirty="0">
              <a:solidFill>
                <a:schemeClr val="tx1"/>
              </a:solidFill>
            </a:endParaRPr>
          </a:p>
        </p:txBody>
      </p:sp>
      <p:sp>
        <p:nvSpPr>
          <p:cNvPr id="2" name="Slide Number Placeholder 1">
            <a:extLst>
              <a:ext uri="{FF2B5EF4-FFF2-40B4-BE49-F238E27FC236}">
                <a16:creationId xmlns:a16="http://schemas.microsoft.com/office/drawing/2014/main" id="{B9A5AB38-A3FE-87AF-D441-4C1AF6DA17E3}"/>
              </a:ext>
            </a:extLst>
          </p:cNvPr>
          <p:cNvSpPr>
            <a:spLocks noGrp="1"/>
          </p:cNvSpPr>
          <p:nvPr>
            <p:ph type="sldNum" sz="quarter" idx="12"/>
          </p:nvPr>
        </p:nvSpPr>
        <p:spPr/>
        <p:txBody>
          <a:bodyPr/>
          <a:lstStyle/>
          <a:p>
            <a:fld id="{33943F3E-CE48-48F4-A664-D93E49928CBC}" type="slidenum">
              <a:rPr lang="en-US" smtClean="0"/>
              <a:pPr/>
              <a:t>22</a:t>
            </a:fld>
            <a:endParaRPr lang="en-US" dirty="0"/>
          </a:p>
        </p:txBody>
      </p:sp>
    </p:spTree>
    <p:extLst>
      <p:ext uri="{BB962C8B-B14F-4D97-AF65-F5344CB8AC3E}">
        <p14:creationId xmlns:p14="http://schemas.microsoft.com/office/powerpoint/2010/main" val="48311283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latin typeface="Times New Roman" panose="02020603050405020304" pitchFamily="18" charset="0"/>
                <a:cs typeface="Times New Roman" panose="02020603050405020304" pitchFamily="18" charset="0"/>
              </a:rPr>
              <a:t>Cost Proposal </a:t>
            </a:r>
            <a:r>
              <a:rPr lang="en-US" sz="2400" dirty="0">
                <a:latin typeface="Times New Roman" panose="02020603050405020304" pitchFamily="18" charset="0"/>
                <a:cs typeface="Times New Roman" panose="02020603050405020304" pitchFamily="18" charset="0"/>
              </a:rPr>
              <a:t>(Attachment D)</a:t>
            </a:r>
            <a:endParaRPr lang="en-US" dirty="0">
              <a:latin typeface="Times New Roman" panose="02020603050405020304" pitchFamily="18" charset="0"/>
              <a:cs typeface="Times New Roman" panose="02020603050405020304" pitchFamily="18" charset="0"/>
            </a:endParaRPr>
          </a:p>
        </p:txBody>
      </p:sp>
      <p:sp>
        <p:nvSpPr>
          <p:cNvPr id="6" name="Content Placeholder 5"/>
          <p:cNvSpPr>
            <a:spLocks noGrp="1"/>
          </p:cNvSpPr>
          <p:nvPr>
            <p:ph idx="1"/>
          </p:nvPr>
        </p:nvSpPr>
        <p:spPr>
          <a:xfrm>
            <a:off x="1041400" y="1700017"/>
            <a:ext cx="9931400" cy="2900191"/>
          </a:xfrm>
        </p:spPr>
        <p:txBody>
          <a:bodyPr>
            <a:noAutofit/>
          </a:bodyPr>
          <a:lstStyle/>
          <a:p>
            <a:r>
              <a:rPr lang="en-US" sz="1500" b="0" i="0" dirty="0">
                <a:solidFill>
                  <a:srgbClr val="101D49"/>
                </a:solidFill>
                <a:effectLst/>
                <a:latin typeface="Times New Roman" panose="02020603050405020304" pitchFamily="18" charset="0"/>
                <a:cs typeface="Times New Roman" panose="02020603050405020304" pitchFamily="18" charset="0"/>
              </a:rPr>
              <a:t>The State requires a comprehensive cost model composed of four major elements:</a:t>
            </a:r>
          </a:p>
          <a:p>
            <a:pPr lvl="1"/>
            <a:r>
              <a:rPr lang="en-US" sz="1500" b="1" dirty="0">
                <a:solidFill>
                  <a:srgbClr val="101D49"/>
                </a:solidFill>
                <a:latin typeface="Times New Roman" panose="02020603050405020304" pitchFamily="18" charset="0"/>
                <a:cs typeface="Times New Roman" panose="02020603050405020304" pitchFamily="18" charset="0"/>
              </a:rPr>
              <a:t>Fixed Annual Fee for "Baseline" services: </a:t>
            </a:r>
            <a:r>
              <a:rPr lang="en-US" sz="1500" i="0" dirty="0">
                <a:solidFill>
                  <a:srgbClr val="101D49"/>
                </a:solidFill>
                <a:latin typeface="Times New Roman" panose="02020603050405020304" pitchFamily="18" charset="0"/>
                <a:cs typeface="Times New Roman" panose="02020603050405020304" pitchFamily="18" charset="0"/>
              </a:rPr>
              <a:t>Baseline Services pricing must incorporate all services and operations designed to support the ongoing operations of the Contractor provided/managed computing environments and solutions inclusive of all minor and major upgrades, third party applications, and personnel.  Respondents must incorporate the costs of any third-party supplies and services in the Baseline Services fees. </a:t>
            </a:r>
          </a:p>
          <a:p>
            <a:pPr lvl="1"/>
            <a:r>
              <a:rPr lang="en-US" sz="1500" b="1" dirty="0">
                <a:solidFill>
                  <a:srgbClr val="101D49"/>
                </a:solidFill>
                <a:latin typeface="Times New Roman" panose="02020603050405020304" pitchFamily="18" charset="0"/>
                <a:cs typeface="Times New Roman" panose="02020603050405020304" pitchFamily="18" charset="0"/>
              </a:rPr>
              <a:t>Continuous Improvement Hours: </a:t>
            </a:r>
            <a:r>
              <a:rPr lang="en-US" sz="1500" i="0" dirty="0">
                <a:solidFill>
                  <a:srgbClr val="101D49"/>
                </a:solidFill>
                <a:latin typeface="Times New Roman" panose="02020603050405020304" pitchFamily="18" charset="0"/>
                <a:cs typeface="Times New Roman" panose="02020603050405020304" pitchFamily="18" charset="0"/>
              </a:rPr>
              <a:t>The Respondent must include, in their proposed annual cost for Baseline Services, an annual pool of six thousand (6,000) hours. </a:t>
            </a:r>
            <a:r>
              <a:rPr lang="en-US" sz="1500" i="0" u="sng" dirty="0">
                <a:solidFill>
                  <a:srgbClr val="101D49"/>
                </a:solidFill>
                <a:latin typeface="Times New Roman" panose="02020603050405020304" pitchFamily="18" charset="0"/>
                <a:cs typeface="Times New Roman" panose="02020603050405020304" pitchFamily="18" charset="0"/>
              </a:rPr>
              <a:t>Any unused hours will</a:t>
            </a:r>
            <a:r>
              <a:rPr lang="en-US" sz="1500" i="0" dirty="0">
                <a:solidFill>
                  <a:srgbClr val="101D49"/>
                </a:solidFill>
                <a:latin typeface="Times New Roman" panose="02020603050405020304" pitchFamily="18" charset="0"/>
                <a:cs typeface="Times New Roman" panose="02020603050405020304" pitchFamily="18" charset="0"/>
              </a:rPr>
              <a:t> carry forward into the following fiscal year. </a:t>
            </a:r>
          </a:p>
          <a:p>
            <a:pPr lvl="1"/>
            <a:r>
              <a:rPr lang="en-US" sz="1500" b="1" dirty="0">
                <a:solidFill>
                  <a:srgbClr val="101D49"/>
                </a:solidFill>
                <a:latin typeface="Times New Roman" panose="02020603050405020304" pitchFamily="18" charset="0"/>
                <a:cs typeface="Times New Roman" panose="02020603050405020304" pitchFamily="18" charset="0"/>
              </a:rPr>
              <a:t>Future Work: </a:t>
            </a:r>
            <a:r>
              <a:rPr lang="en-US" sz="1500" i="0" dirty="0">
                <a:solidFill>
                  <a:srgbClr val="101D49"/>
                </a:solidFill>
                <a:latin typeface="Times New Roman" panose="02020603050405020304" pitchFamily="18" charset="0"/>
                <a:cs typeface="Times New Roman" panose="02020603050405020304" pitchFamily="18" charset="0"/>
              </a:rPr>
              <a:t>This element is for the design, development, testing and deployment of new applications, capabilities or significant application or capabilities enhancements not covered under Baseline Services but still within the scope of this Contract. Respondents shall provide a rate card to be utilized for all future work. </a:t>
            </a:r>
          </a:p>
          <a:p>
            <a:pPr lvl="1"/>
            <a:r>
              <a:rPr lang="en-US" sz="1500" b="1" dirty="0">
                <a:solidFill>
                  <a:srgbClr val="101D49"/>
                </a:solidFill>
                <a:latin typeface="Times New Roman" panose="02020603050405020304" pitchFamily="18" charset="0"/>
                <a:cs typeface="Times New Roman" panose="02020603050405020304" pitchFamily="18" charset="0"/>
              </a:rPr>
              <a:t>Political Subdivision Inclusions. Services are to be provided to Political Subdivision within the two classifications</a:t>
            </a:r>
          </a:p>
          <a:p>
            <a:pPr lvl="2"/>
            <a:r>
              <a:rPr lang="en-US" sz="1500" dirty="0">
                <a:solidFill>
                  <a:srgbClr val="101D49"/>
                </a:solidFill>
                <a:latin typeface="Times New Roman" panose="02020603050405020304" pitchFamily="18" charset="0"/>
                <a:cs typeface="Times New Roman" panose="02020603050405020304" pitchFamily="18" charset="0"/>
              </a:rPr>
              <a:t>Baseline Services: Services that shall be provided to any current and future Political Subdivisions as part of the fixed annual Baseline Services fee.</a:t>
            </a:r>
          </a:p>
          <a:p>
            <a:pPr lvl="2"/>
            <a:r>
              <a:rPr lang="en-US" sz="1500" dirty="0">
                <a:solidFill>
                  <a:srgbClr val="101D49"/>
                </a:solidFill>
                <a:latin typeface="Times New Roman" panose="02020603050405020304" pitchFamily="18" charset="0"/>
                <a:cs typeface="Times New Roman" panose="02020603050405020304" pitchFamily="18" charset="0"/>
              </a:rPr>
              <a:t>Additional Political Subdivision Services: Services that shall be extended to Political Subdivisions at mutually agreed upon prices.</a:t>
            </a:r>
          </a:p>
        </p:txBody>
      </p:sp>
      <p:sp>
        <p:nvSpPr>
          <p:cNvPr id="2" name="Slide Number Placeholder 1">
            <a:extLst>
              <a:ext uri="{FF2B5EF4-FFF2-40B4-BE49-F238E27FC236}">
                <a16:creationId xmlns:a16="http://schemas.microsoft.com/office/drawing/2014/main" id="{782452AC-C1F1-13F8-92FA-104F0F2D2636}"/>
              </a:ext>
            </a:extLst>
          </p:cNvPr>
          <p:cNvSpPr>
            <a:spLocks noGrp="1"/>
          </p:cNvSpPr>
          <p:nvPr>
            <p:ph type="sldNum" sz="quarter" idx="12"/>
          </p:nvPr>
        </p:nvSpPr>
        <p:spPr/>
        <p:txBody>
          <a:bodyPr/>
          <a:lstStyle/>
          <a:p>
            <a:fld id="{33943F3E-CE48-48F4-A664-D93E49928CBC}" type="slidenum">
              <a:rPr lang="en-US" smtClean="0"/>
              <a:pPr/>
              <a:t>23</a:t>
            </a:fld>
            <a:endParaRPr lang="en-US" dirty="0"/>
          </a:p>
        </p:txBody>
      </p:sp>
    </p:spTree>
    <p:extLst>
      <p:ext uri="{BB962C8B-B14F-4D97-AF65-F5344CB8AC3E}">
        <p14:creationId xmlns:p14="http://schemas.microsoft.com/office/powerpoint/2010/main" val="217261833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latin typeface="Times New Roman" panose="02020603050405020304" pitchFamily="18" charset="0"/>
                <a:cs typeface="Times New Roman" panose="02020603050405020304" pitchFamily="18" charset="0"/>
              </a:rPr>
              <a:t>Evaluation Criteria</a:t>
            </a:r>
          </a:p>
        </p:txBody>
      </p:sp>
      <p:graphicFrame>
        <p:nvGraphicFramePr>
          <p:cNvPr id="6" name="Content Placeholder 1">
            <a:extLst>
              <a:ext uri="{FF2B5EF4-FFF2-40B4-BE49-F238E27FC236}">
                <a16:creationId xmlns:a16="http://schemas.microsoft.com/office/drawing/2014/main" id="{4C9DA994-1448-9EEA-8FCF-22388F4B69E6}"/>
              </a:ext>
            </a:extLst>
          </p:cNvPr>
          <p:cNvGraphicFramePr>
            <a:graphicFrameLocks/>
          </p:cNvGraphicFramePr>
          <p:nvPr>
            <p:extLst>
              <p:ext uri="{D42A27DB-BD31-4B8C-83A1-F6EECF244321}">
                <p14:modId xmlns:p14="http://schemas.microsoft.com/office/powerpoint/2010/main" val="2857282006"/>
              </p:ext>
            </p:extLst>
          </p:nvPr>
        </p:nvGraphicFramePr>
        <p:xfrm>
          <a:off x="1371600" y="1971112"/>
          <a:ext cx="9083842" cy="4016028"/>
        </p:xfrm>
        <a:graphic>
          <a:graphicData uri="http://schemas.openxmlformats.org/drawingml/2006/table">
            <a:tbl>
              <a:tblPr firstRow="1" bandRow="1">
                <a:tableStyleId>{5C22544A-7EE6-4342-B048-85BDC9FD1C3A}</a:tableStyleId>
              </a:tblPr>
              <a:tblGrid>
                <a:gridCol w="4541921">
                  <a:extLst>
                    <a:ext uri="{9D8B030D-6E8A-4147-A177-3AD203B41FA5}">
                      <a16:colId xmlns:a16="http://schemas.microsoft.com/office/drawing/2014/main" val="20000"/>
                    </a:ext>
                  </a:extLst>
                </a:gridCol>
                <a:gridCol w="4541921">
                  <a:extLst>
                    <a:ext uri="{9D8B030D-6E8A-4147-A177-3AD203B41FA5}">
                      <a16:colId xmlns:a16="http://schemas.microsoft.com/office/drawing/2014/main" val="20001"/>
                    </a:ext>
                  </a:extLst>
                </a:gridCol>
              </a:tblGrid>
              <a:tr h="377597">
                <a:tc>
                  <a:txBody>
                    <a:bodyPr/>
                    <a:lstStyle/>
                    <a:p>
                      <a:pPr marL="0" marR="0" algn="ctr">
                        <a:spcBef>
                          <a:spcPts val="0"/>
                        </a:spcBef>
                        <a:spcAft>
                          <a:spcPts val="0"/>
                        </a:spcAft>
                      </a:pPr>
                      <a:r>
                        <a:rPr lang="en-US" sz="1500" b="0" dirty="0">
                          <a:solidFill>
                            <a:srgbClr val="101D49"/>
                          </a:solidFill>
                          <a:latin typeface="+mn-lt"/>
                          <a:ea typeface="Times New Roman"/>
                          <a:cs typeface="Calibri"/>
                        </a:rPr>
                        <a:t>Criteria</a:t>
                      </a:r>
                      <a:endParaRPr lang="en-US" sz="1500" b="0" dirty="0">
                        <a:solidFill>
                          <a:srgbClr val="101D49"/>
                        </a:solidFill>
                        <a:latin typeface="+mn-lt"/>
                        <a:ea typeface="Times New Roman"/>
                        <a:cs typeface="Times New Roman"/>
                      </a:endParaRPr>
                    </a:p>
                  </a:txBody>
                  <a:tcPr marL="44824" marR="44824" marT="44824" marB="4482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marL="0" marR="0" algn="ctr">
                        <a:spcBef>
                          <a:spcPts val="0"/>
                        </a:spcBef>
                        <a:spcAft>
                          <a:spcPts val="0"/>
                        </a:spcAft>
                      </a:pPr>
                      <a:r>
                        <a:rPr lang="en-US" sz="1500" b="0" dirty="0">
                          <a:solidFill>
                            <a:srgbClr val="101D49"/>
                          </a:solidFill>
                          <a:latin typeface="+mn-lt"/>
                          <a:ea typeface="Times New Roman"/>
                          <a:cs typeface="Calibri"/>
                        </a:rPr>
                        <a:t>Points</a:t>
                      </a:r>
                      <a:endParaRPr lang="en-US" sz="1500" b="0" dirty="0">
                        <a:solidFill>
                          <a:srgbClr val="101D49"/>
                        </a:solidFill>
                        <a:latin typeface="+mn-lt"/>
                        <a:ea typeface="Times New Roman"/>
                        <a:cs typeface="Times New Roman"/>
                      </a:endParaRPr>
                    </a:p>
                  </a:txBody>
                  <a:tcPr marL="44824" marR="44824" marT="44824" marB="4482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10000"/>
                  </a:ext>
                </a:extLst>
              </a:tr>
              <a:tr h="377597">
                <a:tc>
                  <a:txBody>
                    <a:bodyPr/>
                    <a:lstStyle/>
                    <a:p>
                      <a:pPr marL="342900" marR="0" lvl="0" indent="-342900">
                        <a:spcBef>
                          <a:spcPts val="0"/>
                        </a:spcBef>
                        <a:spcAft>
                          <a:spcPts val="0"/>
                        </a:spcAft>
                        <a:buFont typeface="+mj-lt"/>
                        <a:buAutoNum type="arabicPeriod"/>
                      </a:pPr>
                      <a:r>
                        <a:rPr lang="en-US" sz="1500" b="0" spc="-10" dirty="0">
                          <a:solidFill>
                            <a:srgbClr val="101D49"/>
                          </a:solidFill>
                          <a:latin typeface="+mn-lt"/>
                          <a:ea typeface="Times New Roman"/>
                          <a:cs typeface="Calibri"/>
                        </a:rPr>
                        <a:t>Adherence to Mandatory Requirements</a:t>
                      </a:r>
                      <a:endParaRPr lang="en-US" sz="1500" b="0" dirty="0">
                        <a:solidFill>
                          <a:srgbClr val="101D49"/>
                        </a:solidFill>
                        <a:latin typeface="+mn-lt"/>
                        <a:ea typeface="Times New Roman"/>
                        <a:cs typeface="Times New Roman"/>
                      </a:endParaRPr>
                    </a:p>
                  </a:txBody>
                  <a:tcPr marL="44824" marR="44824" marT="44824" marB="4482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spcBef>
                          <a:spcPts val="0"/>
                        </a:spcBef>
                        <a:spcAft>
                          <a:spcPts val="0"/>
                        </a:spcAft>
                      </a:pPr>
                      <a:r>
                        <a:rPr lang="en-US" sz="1500" b="0" dirty="0">
                          <a:solidFill>
                            <a:srgbClr val="101D49"/>
                          </a:solidFill>
                          <a:latin typeface="+mn-lt"/>
                          <a:ea typeface="Times New Roman"/>
                          <a:cs typeface="Calibri"/>
                        </a:rPr>
                        <a:t>Pass/Fail</a:t>
                      </a:r>
                      <a:endParaRPr lang="en-US" sz="1500" b="0" dirty="0">
                        <a:solidFill>
                          <a:srgbClr val="101D49"/>
                        </a:solidFill>
                        <a:latin typeface="+mn-lt"/>
                        <a:ea typeface="Times New Roman"/>
                        <a:cs typeface="Times New Roman"/>
                      </a:endParaRPr>
                    </a:p>
                  </a:txBody>
                  <a:tcPr marL="44824" marR="44824" marT="44824" marB="4482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1"/>
                  </a:ext>
                </a:extLst>
              </a:tr>
              <a:tr h="536688">
                <a:tc>
                  <a:txBody>
                    <a:bodyPr/>
                    <a:lstStyle/>
                    <a:p>
                      <a:pPr marL="342900" marR="0" lvl="0" indent="-342900">
                        <a:spcBef>
                          <a:spcPts val="0"/>
                        </a:spcBef>
                        <a:spcAft>
                          <a:spcPts val="0"/>
                        </a:spcAft>
                        <a:buFont typeface="+mj-lt"/>
                        <a:buAutoNum type="arabicPeriod" startAt="2"/>
                      </a:pPr>
                      <a:r>
                        <a:rPr lang="en-US" sz="1500" b="0" dirty="0">
                          <a:solidFill>
                            <a:srgbClr val="101D49"/>
                          </a:solidFill>
                          <a:latin typeface="+mn-lt"/>
                          <a:ea typeface="Times New Roman"/>
                          <a:cs typeface="Calibri"/>
                        </a:rPr>
                        <a:t>Management Assessment/Quality (Business and Technical Proposal)</a:t>
                      </a:r>
                      <a:endParaRPr lang="en-US" sz="1500" b="0" dirty="0">
                        <a:solidFill>
                          <a:srgbClr val="101D49"/>
                        </a:solidFill>
                        <a:latin typeface="+mn-lt"/>
                        <a:ea typeface="Times New Roman"/>
                        <a:cs typeface="Times New Roman"/>
                      </a:endParaRPr>
                    </a:p>
                  </a:txBody>
                  <a:tcPr marL="44824" marR="44824" marT="44824" marB="4482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spcBef>
                          <a:spcPts val="0"/>
                        </a:spcBef>
                        <a:spcAft>
                          <a:spcPts val="0"/>
                        </a:spcAft>
                      </a:pPr>
                      <a:r>
                        <a:rPr lang="en-US" sz="1500" b="0" kern="1200" dirty="0">
                          <a:solidFill>
                            <a:srgbClr val="101D49"/>
                          </a:solidFill>
                          <a:latin typeface="+mn-lt"/>
                          <a:ea typeface="Times New Roman"/>
                          <a:cs typeface="Calibri"/>
                        </a:rPr>
                        <a:t>50 points</a:t>
                      </a:r>
                    </a:p>
                  </a:txBody>
                  <a:tcPr marL="44824" marR="44824" marT="44824" marB="4482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2"/>
                  </a:ext>
                </a:extLst>
              </a:tr>
              <a:tr h="377597">
                <a:tc>
                  <a:txBody>
                    <a:bodyPr/>
                    <a:lstStyle/>
                    <a:p>
                      <a:pPr marL="342900" marR="0" lvl="0" indent="-342900">
                        <a:spcBef>
                          <a:spcPts val="0"/>
                        </a:spcBef>
                        <a:spcAft>
                          <a:spcPts val="0"/>
                        </a:spcAft>
                        <a:buFont typeface="+mj-lt"/>
                        <a:buAutoNum type="arabicPeriod" startAt="3"/>
                      </a:pPr>
                      <a:r>
                        <a:rPr lang="en-US" sz="1500" b="0" dirty="0">
                          <a:solidFill>
                            <a:srgbClr val="101D49"/>
                          </a:solidFill>
                          <a:latin typeface="+mn-lt"/>
                          <a:ea typeface="Times New Roman"/>
                          <a:cs typeface="Calibri"/>
                        </a:rPr>
                        <a:t>Cost (Cost Proposal)</a:t>
                      </a:r>
                      <a:endParaRPr lang="en-US" sz="1500" b="0" dirty="0">
                        <a:solidFill>
                          <a:srgbClr val="101D49"/>
                        </a:solidFill>
                        <a:latin typeface="+mn-lt"/>
                        <a:ea typeface="Times New Roman"/>
                        <a:cs typeface="Times New Roman"/>
                      </a:endParaRPr>
                    </a:p>
                  </a:txBody>
                  <a:tcPr marL="44824" marR="44824" marT="44824" marB="4482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spcBef>
                          <a:spcPts val="0"/>
                        </a:spcBef>
                        <a:spcAft>
                          <a:spcPts val="0"/>
                        </a:spcAft>
                      </a:pPr>
                      <a:r>
                        <a:rPr lang="en-US" sz="1500" b="0" kern="1200" baseline="0" dirty="0">
                          <a:solidFill>
                            <a:srgbClr val="101D49"/>
                          </a:solidFill>
                          <a:latin typeface="+mn-lt"/>
                          <a:ea typeface="Times New Roman"/>
                          <a:cs typeface="Calibri"/>
                        </a:rPr>
                        <a:t>30 points</a:t>
                      </a:r>
                    </a:p>
                  </a:txBody>
                  <a:tcPr marL="44824" marR="44824" marT="44824" marB="4482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3"/>
                  </a:ext>
                </a:extLst>
              </a:tr>
              <a:tr h="377597">
                <a:tc>
                  <a:txBody>
                    <a:bodyPr/>
                    <a:lstStyle/>
                    <a:p>
                      <a:pPr marL="342900" marR="0" lvl="0" indent="-342900">
                        <a:spcBef>
                          <a:spcPts val="0"/>
                        </a:spcBef>
                        <a:spcAft>
                          <a:spcPts val="0"/>
                        </a:spcAft>
                        <a:buFont typeface="+mj-lt"/>
                        <a:buAutoNum type="arabicPeriod" startAt="4"/>
                      </a:pPr>
                      <a:r>
                        <a:rPr lang="en-US" sz="1500" b="0" dirty="0">
                          <a:solidFill>
                            <a:srgbClr val="101D49"/>
                          </a:solidFill>
                          <a:latin typeface="+mn-lt"/>
                          <a:ea typeface="Times New Roman"/>
                          <a:cs typeface="Times New Roman"/>
                        </a:rPr>
                        <a:t>Buy Indiana</a:t>
                      </a:r>
                    </a:p>
                  </a:txBody>
                  <a:tcPr marL="44824" marR="44824" marT="44824" marB="4482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spcBef>
                          <a:spcPts val="0"/>
                        </a:spcBef>
                        <a:spcAft>
                          <a:spcPts val="0"/>
                        </a:spcAft>
                      </a:pPr>
                      <a:r>
                        <a:rPr lang="en-US" sz="1500" b="0" dirty="0">
                          <a:solidFill>
                            <a:srgbClr val="101D49"/>
                          </a:solidFill>
                          <a:latin typeface="+mn-lt"/>
                          <a:ea typeface="Times New Roman"/>
                          <a:cs typeface="Calibri"/>
                        </a:rPr>
                        <a:t>5 points</a:t>
                      </a:r>
                    </a:p>
                  </a:txBody>
                  <a:tcPr marL="44824" marR="44824" marT="44824" marB="4482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4"/>
                  </a:ext>
                </a:extLst>
              </a:tr>
              <a:tr h="536688">
                <a:tc>
                  <a:txBody>
                    <a:bodyPr/>
                    <a:lstStyle/>
                    <a:p>
                      <a:pPr marL="342900" marR="0" lvl="0" indent="-342900">
                        <a:spcBef>
                          <a:spcPts val="0"/>
                        </a:spcBef>
                        <a:spcAft>
                          <a:spcPts val="0"/>
                        </a:spcAft>
                        <a:buFont typeface="+mj-lt"/>
                        <a:buAutoNum type="arabicPeriod" startAt="5"/>
                      </a:pPr>
                      <a:r>
                        <a:rPr lang="en-US" sz="1500" b="0" dirty="0">
                          <a:solidFill>
                            <a:srgbClr val="101D49"/>
                          </a:solidFill>
                          <a:latin typeface="+mn-lt"/>
                          <a:ea typeface="Times New Roman"/>
                          <a:cs typeface="Times New Roman"/>
                        </a:rPr>
                        <a:t>Minority Business Enterprise Subcontractor Commitment</a:t>
                      </a:r>
                    </a:p>
                  </a:txBody>
                  <a:tcPr marL="44824" marR="44824" marT="44824" marB="4482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spcBef>
                          <a:spcPts val="0"/>
                        </a:spcBef>
                        <a:spcAft>
                          <a:spcPts val="0"/>
                        </a:spcAft>
                      </a:pPr>
                      <a:r>
                        <a:rPr lang="en-US" sz="1500" b="0" kern="1200" dirty="0">
                          <a:solidFill>
                            <a:srgbClr val="101D49"/>
                          </a:solidFill>
                          <a:latin typeface="+mn-lt"/>
                          <a:ea typeface="Times New Roman"/>
                          <a:cs typeface="Calibri"/>
                        </a:rPr>
                        <a:t>5 points</a:t>
                      </a:r>
                    </a:p>
                    <a:p>
                      <a:pPr marL="0" marR="0" algn="ctr">
                        <a:spcBef>
                          <a:spcPts val="0"/>
                        </a:spcBef>
                        <a:spcAft>
                          <a:spcPts val="0"/>
                        </a:spcAft>
                      </a:pPr>
                      <a:r>
                        <a:rPr lang="en-US" sz="1500" b="0" kern="1200" dirty="0">
                          <a:solidFill>
                            <a:srgbClr val="101D49"/>
                          </a:solidFill>
                          <a:latin typeface="+mn-lt"/>
                          <a:ea typeface="Times New Roman"/>
                          <a:cs typeface="Calibri"/>
                        </a:rPr>
                        <a:t>(1 bonus point is available, see Section 3.2.6) </a:t>
                      </a:r>
                    </a:p>
                  </a:txBody>
                  <a:tcPr marL="44824" marR="44824" marT="44824" marB="4482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5"/>
                  </a:ext>
                </a:extLst>
              </a:tr>
              <a:tr h="536688">
                <a:tc>
                  <a:txBody>
                    <a:bodyPr/>
                    <a:lstStyle/>
                    <a:p>
                      <a:pPr marL="342900" marR="0" lvl="0" indent="-342900">
                        <a:spcBef>
                          <a:spcPts val="0"/>
                        </a:spcBef>
                        <a:spcAft>
                          <a:spcPts val="0"/>
                        </a:spcAft>
                        <a:buFont typeface="+mj-lt"/>
                        <a:buAutoNum type="arabicPeriod" startAt="6"/>
                      </a:pPr>
                      <a:r>
                        <a:rPr lang="en-US" sz="1500" b="0" dirty="0">
                          <a:solidFill>
                            <a:srgbClr val="101D49"/>
                          </a:solidFill>
                          <a:latin typeface="+mn-lt"/>
                          <a:ea typeface="Times New Roman"/>
                          <a:cs typeface="Calibri"/>
                        </a:rPr>
                        <a:t>Women Business Enterprise Subcontractor Commitment</a:t>
                      </a:r>
                      <a:endParaRPr lang="en-US" sz="1500" b="0" dirty="0">
                        <a:solidFill>
                          <a:srgbClr val="101D49"/>
                        </a:solidFill>
                        <a:latin typeface="+mn-lt"/>
                        <a:ea typeface="Times New Roman"/>
                        <a:cs typeface="Times New Roman"/>
                      </a:endParaRPr>
                    </a:p>
                  </a:txBody>
                  <a:tcPr marL="44824" marR="44824" marT="44824" marB="4482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spcBef>
                          <a:spcPts val="0"/>
                        </a:spcBef>
                        <a:spcAft>
                          <a:spcPts val="0"/>
                        </a:spcAft>
                      </a:pPr>
                      <a:r>
                        <a:rPr lang="en-US" sz="1500" b="0" dirty="0">
                          <a:solidFill>
                            <a:srgbClr val="101D49"/>
                          </a:solidFill>
                          <a:latin typeface="+mn-lt"/>
                          <a:ea typeface="Times New Roman"/>
                          <a:cs typeface="Calibri"/>
                        </a:rPr>
                        <a:t>5 points</a:t>
                      </a:r>
                    </a:p>
                    <a:p>
                      <a:pPr marL="0" marR="0" algn="ctr">
                        <a:spcBef>
                          <a:spcPts val="0"/>
                        </a:spcBef>
                        <a:spcAft>
                          <a:spcPts val="0"/>
                        </a:spcAft>
                      </a:pPr>
                      <a:r>
                        <a:rPr lang="en-US" sz="1500" b="0" dirty="0">
                          <a:solidFill>
                            <a:srgbClr val="101D49"/>
                          </a:solidFill>
                          <a:latin typeface="+mn-lt"/>
                          <a:ea typeface="Times New Roman"/>
                          <a:cs typeface="Calibri"/>
                        </a:rPr>
                        <a:t>(1 bonus point is available, see Section 3.2.6) </a:t>
                      </a:r>
                    </a:p>
                  </a:txBody>
                  <a:tcPr marL="44824" marR="44824" marT="44824" marB="4482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6"/>
                  </a:ext>
                </a:extLst>
              </a:tr>
              <a:tr h="536688">
                <a:tc>
                  <a:txBody>
                    <a:bodyPr/>
                    <a:lstStyle/>
                    <a:p>
                      <a:pPr marL="342900" marR="0" lvl="0" indent="-342900">
                        <a:spcBef>
                          <a:spcPts val="0"/>
                        </a:spcBef>
                        <a:spcAft>
                          <a:spcPts val="0"/>
                        </a:spcAft>
                        <a:buFont typeface="+mj-lt"/>
                        <a:buAutoNum type="arabicPeriod" startAt="7"/>
                      </a:pPr>
                      <a:r>
                        <a:rPr lang="en-US" sz="1500" b="0" dirty="0">
                          <a:solidFill>
                            <a:srgbClr val="101D49"/>
                          </a:solidFill>
                          <a:latin typeface="+mn-lt"/>
                          <a:ea typeface="Times New Roman"/>
                          <a:cs typeface="Calibri"/>
                        </a:rPr>
                        <a:t>Indiana Veteran Owned</a:t>
                      </a:r>
                      <a:r>
                        <a:rPr lang="en-US" sz="1500" b="0" baseline="0" dirty="0">
                          <a:solidFill>
                            <a:srgbClr val="101D49"/>
                          </a:solidFill>
                          <a:latin typeface="+mn-lt"/>
                          <a:ea typeface="Times New Roman"/>
                          <a:cs typeface="Calibri"/>
                        </a:rPr>
                        <a:t> Small Business</a:t>
                      </a:r>
                      <a:r>
                        <a:rPr lang="en-US" sz="1500" b="0" dirty="0">
                          <a:solidFill>
                            <a:srgbClr val="101D49"/>
                          </a:solidFill>
                          <a:latin typeface="+mn-lt"/>
                          <a:ea typeface="Times New Roman"/>
                          <a:cs typeface="Calibri"/>
                        </a:rPr>
                        <a:t> Subcontractor Commitment </a:t>
                      </a:r>
                      <a:endParaRPr lang="en-US" sz="1500" b="0" dirty="0">
                        <a:solidFill>
                          <a:srgbClr val="101D49"/>
                        </a:solidFill>
                        <a:latin typeface="+mn-lt"/>
                        <a:ea typeface="Times New Roman"/>
                        <a:cs typeface="Times New Roman"/>
                      </a:endParaRPr>
                    </a:p>
                  </a:txBody>
                  <a:tcPr marL="44824" marR="44824" marT="44824" marB="4482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spcBef>
                          <a:spcPts val="0"/>
                        </a:spcBef>
                        <a:spcAft>
                          <a:spcPts val="0"/>
                        </a:spcAft>
                      </a:pPr>
                      <a:r>
                        <a:rPr lang="en-US" sz="1500" b="0" kern="1200" dirty="0">
                          <a:solidFill>
                            <a:srgbClr val="101D49"/>
                          </a:solidFill>
                          <a:latin typeface="+mn-lt"/>
                          <a:ea typeface="Times New Roman"/>
                          <a:cs typeface="Calibri"/>
                        </a:rPr>
                        <a:t>5 points</a:t>
                      </a:r>
                    </a:p>
                    <a:p>
                      <a:pPr marL="0" marR="0" algn="ctr">
                        <a:spcBef>
                          <a:spcPts val="0"/>
                        </a:spcBef>
                        <a:spcAft>
                          <a:spcPts val="0"/>
                        </a:spcAft>
                      </a:pPr>
                      <a:r>
                        <a:rPr lang="en-US" sz="1500" b="0" kern="1200" dirty="0">
                          <a:solidFill>
                            <a:srgbClr val="101D49"/>
                          </a:solidFill>
                          <a:latin typeface="+mn-lt"/>
                          <a:ea typeface="Times New Roman"/>
                          <a:cs typeface="Calibri"/>
                        </a:rPr>
                        <a:t>(1 bonus point is available, see Section 3.2.7)</a:t>
                      </a:r>
                    </a:p>
                  </a:txBody>
                  <a:tcPr marL="44824" marR="44824" marT="44824" marB="4482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7"/>
                  </a:ext>
                </a:extLst>
              </a:tr>
              <a:tr h="313168">
                <a:tc>
                  <a:txBody>
                    <a:bodyPr/>
                    <a:lstStyle/>
                    <a:p>
                      <a:pPr marL="0" marR="0" algn="ctr">
                        <a:spcBef>
                          <a:spcPts val="0"/>
                        </a:spcBef>
                        <a:spcAft>
                          <a:spcPts val="0"/>
                        </a:spcAft>
                      </a:pPr>
                      <a:r>
                        <a:rPr lang="en-US" sz="1500" b="0" dirty="0">
                          <a:solidFill>
                            <a:srgbClr val="101D49"/>
                          </a:solidFill>
                          <a:latin typeface="+mn-lt"/>
                          <a:ea typeface="Times New Roman"/>
                          <a:cs typeface="Calibri"/>
                        </a:rPr>
                        <a:t>Total</a:t>
                      </a:r>
                      <a:endParaRPr lang="en-US" sz="1500" b="0" dirty="0">
                        <a:solidFill>
                          <a:srgbClr val="101D49"/>
                        </a:solidFill>
                        <a:latin typeface="+mn-lt"/>
                        <a:ea typeface="Times New Roman"/>
                        <a:cs typeface="Times New Roman"/>
                      </a:endParaRPr>
                    </a:p>
                  </a:txBody>
                  <a:tcPr marL="44824" marR="44824" marT="44824" marB="4482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marL="0" marR="0" algn="ctr">
                        <a:spcBef>
                          <a:spcPts val="0"/>
                        </a:spcBef>
                        <a:spcAft>
                          <a:spcPts val="0"/>
                        </a:spcAft>
                      </a:pPr>
                      <a:r>
                        <a:rPr lang="en-US" sz="1500" b="0" dirty="0">
                          <a:solidFill>
                            <a:srgbClr val="101D49"/>
                          </a:solidFill>
                          <a:latin typeface="+mn-lt"/>
                          <a:ea typeface="Times New Roman"/>
                          <a:cs typeface="Calibri"/>
                        </a:rPr>
                        <a:t>100 (103 if bonus awarded)</a:t>
                      </a:r>
                      <a:endParaRPr lang="en-US" sz="1500" b="0" dirty="0">
                        <a:solidFill>
                          <a:srgbClr val="101D49"/>
                        </a:solidFill>
                        <a:latin typeface="+mn-lt"/>
                        <a:ea typeface="Times New Roman"/>
                        <a:cs typeface="Times New Roman"/>
                      </a:endParaRPr>
                    </a:p>
                  </a:txBody>
                  <a:tcPr marL="44824" marR="44824" marT="44824" marB="4482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10008"/>
                  </a:ext>
                </a:extLst>
              </a:tr>
            </a:tbl>
          </a:graphicData>
        </a:graphic>
      </p:graphicFrame>
      <p:sp>
        <p:nvSpPr>
          <p:cNvPr id="2" name="Slide Number Placeholder 1">
            <a:extLst>
              <a:ext uri="{FF2B5EF4-FFF2-40B4-BE49-F238E27FC236}">
                <a16:creationId xmlns:a16="http://schemas.microsoft.com/office/drawing/2014/main" id="{055235EF-9492-1FFB-F12D-E3F32ED6680F}"/>
              </a:ext>
            </a:extLst>
          </p:cNvPr>
          <p:cNvSpPr>
            <a:spLocks noGrp="1"/>
          </p:cNvSpPr>
          <p:nvPr>
            <p:ph type="sldNum" sz="quarter" idx="12"/>
          </p:nvPr>
        </p:nvSpPr>
        <p:spPr/>
        <p:txBody>
          <a:bodyPr/>
          <a:lstStyle/>
          <a:p>
            <a:fld id="{33943F3E-CE48-48F4-A664-D93E49928CBC}" type="slidenum">
              <a:rPr lang="en-US" smtClean="0"/>
              <a:pPr/>
              <a:t>24</a:t>
            </a:fld>
            <a:endParaRPr lang="en-US" dirty="0"/>
          </a:p>
        </p:txBody>
      </p:sp>
    </p:spTree>
    <p:extLst>
      <p:ext uri="{BB962C8B-B14F-4D97-AF65-F5344CB8AC3E}">
        <p14:creationId xmlns:p14="http://schemas.microsoft.com/office/powerpoint/2010/main" val="365354480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371600" y="751117"/>
            <a:ext cx="9601200" cy="829157"/>
          </a:xfrm>
        </p:spPr>
        <p:txBody>
          <a:bodyPr/>
          <a:lstStyle/>
          <a:p>
            <a:r>
              <a:rPr lang="en-US" dirty="0">
                <a:latin typeface="Times New Roman" panose="02020603050405020304" pitchFamily="18" charset="0"/>
                <a:cs typeface="Times New Roman" panose="02020603050405020304" pitchFamily="18" charset="0"/>
              </a:rPr>
              <a:t>Minority and Women’s Business Enterprises </a:t>
            </a:r>
          </a:p>
        </p:txBody>
      </p:sp>
      <p:sp>
        <p:nvSpPr>
          <p:cNvPr id="6" name="Content Placeholder 5"/>
          <p:cNvSpPr>
            <a:spLocks noGrp="1"/>
          </p:cNvSpPr>
          <p:nvPr>
            <p:ph idx="1"/>
          </p:nvPr>
        </p:nvSpPr>
        <p:spPr>
          <a:xfrm>
            <a:off x="1371600" y="2035375"/>
            <a:ext cx="9601200" cy="3525252"/>
          </a:xfrm>
        </p:spPr>
        <p:txBody>
          <a:bodyPr>
            <a:normAutofit fontScale="92500" lnSpcReduction="20000"/>
          </a:bodyPr>
          <a:lstStyle/>
          <a:p>
            <a:pPr marL="0" indent="0">
              <a:lnSpc>
                <a:spcPct val="110000"/>
              </a:lnSpc>
              <a:buNone/>
              <a:defRPr/>
            </a:pPr>
            <a:r>
              <a:rPr lang="en-US" altLang="en-US" sz="2600" b="1" dirty="0">
                <a:solidFill>
                  <a:schemeClr val="tx1"/>
                </a:solidFill>
                <a:latin typeface="Times New Roman" panose="02020603050405020304" pitchFamily="18" charset="0"/>
                <a:cs typeface="Times New Roman" panose="02020603050405020304" pitchFamily="18" charset="0"/>
              </a:rPr>
              <a:t>Mission/Vision </a:t>
            </a:r>
          </a:p>
          <a:p>
            <a:pPr lvl="1"/>
            <a:r>
              <a:rPr lang="en-US" altLang="en-US" sz="2600" i="0" dirty="0">
                <a:solidFill>
                  <a:schemeClr val="tx1"/>
                </a:solidFill>
                <a:latin typeface="Times New Roman" panose="02020603050405020304" pitchFamily="18" charset="0"/>
                <a:cs typeface="Times New Roman" panose="02020603050405020304" pitchFamily="18" charset="0"/>
              </a:rPr>
              <a:t>Promote, monitor, and enforce the standards for certification of minority and women’s business enterprises.</a:t>
            </a:r>
          </a:p>
          <a:p>
            <a:pPr lvl="1"/>
            <a:r>
              <a:rPr lang="en-US" altLang="en-US" sz="2600" i="0" dirty="0">
                <a:solidFill>
                  <a:schemeClr val="tx1"/>
                </a:solidFill>
                <a:latin typeface="Times New Roman" panose="02020603050405020304" pitchFamily="18" charset="0"/>
                <a:cs typeface="Times New Roman" panose="02020603050405020304" pitchFamily="18" charset="0"/>
              </a:rPr>
              <a:t>Provide equal opportunity to minority and women enterprises in the state’s procurement and contracting process.</a:t>
            </a:r>
          </a:p>
          <a:p>
            <a:pPr marL="0" indent="0">
              <a:lnSpc>
                <a:spcPct val="110000"/>
              </a:lnSpc>
              <a:buNone/>
              <a:defRPr/>
            </a:pPr>
            <a:r>
              <a:rPr lang="en-US" sz="2600" b="1" dirty="0">
                <a:solidFill>
                  <a:schemeClr val="tx1"/>
                </a:solidFill>
                <a:latin typeface="Times New Roman" panose="02020603050405020304" pitchFamily="18" charset="0"/>
                <a:cs typeface="Times New Roman" panose="02020603050405020304" pitchFamily="18" charset="0"/>
              </a:rPr>
              <a:t>Nondiscrimination and Antidiscrimination Laws</a:t>
            </a:r>
          </a:p>
          <a:p>
            <a:pPr lvl="1"/>
            <a:r>
              <a:rPr lang="en-US" sz="2600" i="0" dirty="0">
                <a:solidFill>
                  <a:schemeClr val="tx1"/>
                </a:solidFill>
                <a:latin typeface="Times New Roman" panose="02020603050405020304" pitchFamily="18" charset="0"/>
                <a:cs typeface="Times New Roman" panose="02020603050405020304" pitchFamily="18" charset="0"/>
              </a:rPr>
              <a:t>Pursuant to Indiana Civil Rights Law, specifically IC §22-9-1-10, every state contract shall contain a provision requiring the contractor and subcontractors to not discriminate against any employee or applicant with respect to Protected Characteristics</a:t>
            </a:r>
          </a:p>
          <a:p>
            <a:endParaRPr lang="en-US" dirty="0">
              <a:solidFill>
                <a:schemeClr val="tx1"/>
              </a:solidFill>
            </a:endParaRPr>
          </a:p>
        </p:txBody>
      </p:sp>
      <p:sp>
        <p:nvSpPr>
          <p:cNvPr id="2" name="Slide Number Placeholder 1">
            <a:extLst>
              <a:ext uri="{FF2B5EF4-FFF2-40B4-BE49-F238E27FC236}">
                <a16:creationId xmlns:a16="http://schemas.microsoft.com/office/drawing/2014/main" id="{FFA0B50B-1F85-D19E-9947-A5B8BFEBA287}"/>
              </a:ext>
            </a:extLst>
          </p:cNvPr>
          <p:cNvSpPr>
            <a:spLocks noGrp="1"/>
          </p:cNvSpPr>
          <p:nvPr>
            <p:ph type="sldNum" sz="quarter" idx="12"/>
          </p:nvPr>
        </p:nvSpPr>
        <p:spPr/>
        <p:txBody>
          <a:bodyPr/>
          <a:lstStyle/>
          <a:p>
            <a:fld id="{33943F3E-CE48-48F4-A664-D93E49928CBC}" type="slidenum">
              <a:rPr lang="en-US" smtClean="0"/>
              <a:pPr/>
              <a:t>25</a:t>
            </a:fld>
            <a:endParaRPr lang="en-US" dirty="0"/>
          </a:p>
        </p:txBody>
      </p:sp>
    </p:spTree>
    <p:extLst>
      <p:ext uri="{BB962C8B-B14F-4D97-AF65-F5344CB8AC3E}">
        <p14:creationId xmlns:p14="http://schemas.microsoft.com/office/powerpoint/2010/main" val="62908663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371600" y="757985"/>
            <a:ext cx="9601200" cy="829157"/>
          </a:xfrm>
        </p:spPr>
        <p:txBody>
          <a:bodyPr/>
          <a:lstStyle/>
          <a:p>
            <a:r>
              <a:rPr lang="en-US" dirty="0">
                <a:latin typeface="Times New Roman" panose="02020603050405020304" pitchFamily="18" charset="0"/>
                <a:cs typeface="Times New Roman" panose="02020603050405020304" pitchFamily="18" charset="0"/>
              </a:rPr>
              <a:t>Minority and Women’s Business Enterprises</a:t>
            </a:r>
          </a:p>
        </p:txBody>
      </p:sp>
      <p:sp>
        <p:nvSpPr>
          <p:cNvPr id="6" name="Content Placeholder 5"/>
          <p:cNvSpPr>
            <a:spLocks noGrp="1"/>
          </p:cNvSpPr>
          <p:nvPr>
            <p:ph idx="1"/>
          </p:nvPr>
        </p:nvSpPr>
        <p:spPr>
          <a:xfrm>
            <a:off x="1371600" y="2064621"/>
            <a:ext cx="9601200" cy="4199023"/>
          </a:xfrm>
        </p:spPr>
        <p:txBody>
          <a:bodyPr>
            <a:normAutofit fontScale="85000" lnSpcReduction="20000"/>
          </a:bodyPr>
          <a:lstStyle/>
          <a:p>
            <a:pPr marL="0" indent="0">
              <a:buNone/>
            </a:pPr>
            <a:r>
              <a:rPr lang="en-US" altLang="en-US" sz="2600" b="1" dirty="0">
                <a:solidFill>
                  <a:schemeClr val="tx1"/>
                </a:solidFill>
                <a:latin typeface="Times New Roman" panose="02020603050405020304" pitchFamily="18" charset="0"/>
                <a:cs typeface="Times New Roman" panose="02020603050405020304" pitchFamily="18" charset="0"/>
              </a:rPr>
              <a:t>Contact Information</a:t>
            </a:r>
          </a:p>
          <a:p>
            <a:pPr lvl="1"/>
            <a:r>
              <a:rPr lang="en-US" altLang="en-US" sz="2600" i="0" dirty="0">
                <a:solidFill>
                  <a:schemeClr val="tx1"/>
                </a:solidFill>
                <a:latin typeface="Times New Roman" panose="02020603050405020304" pitchFamily="18" charset="0"/>
                <a:cs typeface="Times New Roman" panose="02020603050405020304" pitchFamily="18" charset="0"/>
              </a:rPr>
              <a:t>Phone: 317-232-3061</a:t>
            </a:r>
          </a:p>
          <a:p>
            <a:pPr lvl="1"/>
            <a:r>
              <a:rPr lang="en-US" altLang="en-US" sz="2600" i="0" dirty="0">
                <a:solidFill>
                  <a:schemeClr val="tx1"/>
                </a:solidFill>
                <a:latin typeface="Times New Roman" panose="02020603050405020304" pitchFamily="18" charset="0"/>
                <a:cs typeface="Times New Roman" panose="02020603050405020304" pitchFamily="18" charset="0"/>
              </a:rPr>
              <a:t>E-mail</a:t>
            </a:r>
            <a:r>
              <a:rPr lang="en-US" altLang="en-US" sz="2600" b="1" i="0" dirty="0">
                <a:solidFill>
                  <a:schemeClr val="tx1"/>
                </a:solidFill>
                <a:latin typeface="Times New Roman" panose="02020603050405020304" pitchFamily="18" charset="0"/>
                <a:cs typeface="Times New Roman" panose="02020603050405020304" pitchFamily="18" charset="0"/>
              </a:rPr>
              <a:t>:</a:t>
            </a:r>
            <a:r>
              <a:rPr lang="en-US" altLang="en-US" sz="2600" i="0" dirty="0">
                <a:solidFill>
                  <a:schemeClr val="tx1"/>
                </a:solidFill>
                <a:latin typeface="Times New Roman" panose="02020603050405020304" pitchFamily="18" charset="0"/>
                <a:cs typeface="Times New Roman" panose="02020603050405020304" pitchFamily="18" charset="0"/>
              </a:rPr>
              <a:t> </a:t>
            </a:r>
            <a:r>
              <a:rPr lang="en-US" altLang="en-US" sz="2600" i="0" dirty="0">
                <a:solidFill>
                  <a:schemeClr val="tx1"/>
                </a:solidFill>
                <a:latin typeface="Times New Roman" panose="02020603050405020304" pitchFamily="18" charset="0"/>
                <a:cs typeface="Times New Roman" panose="02020603050405020304" pitchFamily="18" charset="0"/>
                <a:hlinkClick r:id="rId2">
                  <a:extLst>
                    <a:ext uri="{A12FA001-AC4F-418D-AE19-62706E023703}">
                      <ahyp:hlinkClr xmlns:ahyp="http://schemas.microsoft.com/office/drawing/2018/hyperlinkcolor" val="tx"/>
                    </a:ext>
                  </a:extLst>
                </a:hlinkClick>
              </a:rPr>
              <a:t>mwbecompliance@idoa.in.gov</a:t>
            </a:r>
            <a:endParaRPr lang="en-US" altLang="en-US" sz="2600" i="0" dirty="0">
              <a:solidFill>
                <a:schemeClr val="tx1"/>
              </a:solidFill>
              <a:latin typeface="Times New Roman" panose="02020603050405020304" pitchFamily="18" charset="0"/>
              <a:cs typeface="Times New Roman" panose="02020603050405020304" pitchFamily="18" charset="0"/>
            </a:endParaRPr>
          </a:p>
          <a:p>
            <a:pPr lvl="1"/>
            <a:r>
              <a:rPr lang="en-US" altLang="en-US" sz="2600" i="0" dirty="0">
                <a:solidFill>
                  <a:schemeClr val="tx1"/>
                </a:solidFill>
                <a:latin typeface="Times New Roman" panose="02020603050405020304" pitchFamily="18" charset="0"/>
                <a:cs typeface="Times New Roman" panose="02020603050405020304" pitchFamily="18" charset="0"/>
              </a:rPr>
              <a:t>Web: </a:t>
            </a:r>
            <a:r>
              <a:rPr lang="en-US" altLang="en-US" sz="2600" i="0" dirty="0">
                <a:solidFill>
                  <a:schemeClr val="tx1"/>
                </a:solidFill>
                <a:latin typeface="Times New Roman" panose="02020603050405020304" pitchFamily="18" charset="0"/>
                <a:cs typeface="Times New Roman" panose="02020603050405020304" pitchFamily="18" charset="0"/>
                <a:hlinkClick r:id="rId3">
                  <a:extLst>
                    <a:ext uri="{A12FA001-AC4F-418D-AE19-62706E023703}">
                      <ahyp:hlinkClr xmlns:ahyp="http://schemas.microsoft.com/office/drawing/2018/hyperlinkcolor" val="tx"/>
                    </a:ext>
                  </a:extLst>
                </a:hlinkClick>
              </a:rPr>
              <a:t>www.in.gov/idoa/mwbe</a:t>
            </a:r>
            <a:br>
              <a:rPr lang="en-US" altLang="en-US" sz="2600" i="0" dirty="0">
                <a:solidFill>
                  <a:schemeClr val="tx1"/>
                </a:solidFill>
                <a:latin typeface="Times New Roman" panose="02020603050405020304" pitchFamily="18" charset="0"/>
                <a:cs typeface="Times New Roman" panose="02020603050405020304" pitchFamily="18" charset="0"/>
              </a:rPr>
            </a:br>
            <a:endParaRPr lang="en-US" altLang="en-US" sz="2600" i="0" dirty="0">
              <a:solidFill>
                <a:schemeClr val="tx1"/>
              </a:solidFill>
              <a:latin typeface="Times New Roman" panose="02020603050405020304" pitchFamily="18" charset="0"/>
              <a:cs typeface="Times New Roman" panose="02020603050405020304" pitchFamily="18" charset="0"/>
            </a:endParaRPr>
          </a:p>
          <a:p>
            <a:pPr marL="0" indent="0">
              <a:buNone/>
            </a:pPr>
            <a:r>
              <a:rPr lang="en-US" altLang="en-US" sz="2600" b="1" dirty="0">
                <a:solidFill>
                  <a:schemeClr val="tx1"/>
                </a:solidFill>
                <a:latin typeface="Times New Roman" panose="02020603050405020304" pitchFamily="18" charset="0"/>
                <a:cs typeface="Times New Roman" panose="02020603050405020304" pitchFamily="18" charset="0"/>
              </a:rPr>
              <a:t>Complete Attachment A, MBE/WBE Form</a:t>
            </a:r>
          </a:p>
          <a:p>
            <a:pPr>
              <a:buNone/>
            </a:pPr>
            <a:r>
              <a:rPr lang="en-US" altLang="en-US" sz="2600" dirty="0">
                <a:solidFill>
                  <a:schemeClr val="tx1"/>
                </a:solidFill>
                <a:latin typeface="Times New Roman" panose="02020603050405020304" pitchFamily="18" charset="0"/>
                <a:cs typeface="Times New Roman" panose="02020603050405020304" pitchFamily="18" charset="0"/>
              </a:rPr>
              <a:t>	- Include sub-contractor letter of commitment</a:t>
            </a:r>
            <a:br>
              <a:rPr lang="en-US" altLang="en-US" sz="2600" dirty="0">
                <a:solidFill>
                  <a:schemeClr val="tx1"/>
                </a:solidFill>
                <a:latin typeface="Times New Roman" panose="02020603050405020304" pitchFamily="18" charset="0"/>
                <a:cs typeface="Times New Roman" panose="02020603050405020304" pitchFamily="18" charset="0"/>
              </a:rPr>
            </a:br>
            <a:r>
              <a:rPr lang="en-US" altLang="en-US" sz="2600" dirty="0">
                <a:solidFill>
                  <a:schemeClr val="tx1"/>
                </a:solidFill>
                <a:latin typeface="Times New Roman" panose="02020603050405020304" pitchFamily="18" charset="0"/>
                <a:cs typeface="Times New Roman" panose="02020603050405020304" pitchFamily="18" charset="0"/>
              </a:rPr>
              <a:t> </a:t>
            </a:r>
          </a:p>
          <a:p>
            <a:pPr marL="0" indent="0">
              <a:buNone/>
            </a:pPr>
            <a:r>
              <a:rPr lang="en-US" altLang="en-US" sz="2600" b="1" dirty="0">
                <a:solidFill>
                  <a:schemeClr val="tx1"/>
                </a:solidFill>
                <a:latin typeface="Times New Roman" panose="02020603050405020304" pitchFamily="18" charset="0"/>
                <a:cs typeface="Times New Roman" panose="02020603050405020304" pitchFamily="18" charset="0"/>
              </a:rPr>
              <a:t>Goals for Proposal</a:t>
            </a:r>
          </a:p>
          <a:p>
            <a:pPr>
              <a:buNone/>
            </a:pPr>
            <a:r>
              <a:rPr lang="en-US" altLang="en-US" sz="2600" dirty="0">
                <a:solidFill>
                  <a:schemeClr val="tx1"/>
                </a:solidFill>
                <a:latin typeface="Times New Roman" panose="02020603050405020304" pitchFamily="18" charset="0"/>
                <a:cs typeface="Times New Roman" panose="02020603050405020304" pitchFamily="18" charset="0"/>
              </a:rPr>
              <a:t>	- 8% Minority Business Enterprise of the Total Bid Amount</a:t>
            </a:r>
          </a:p>
          <a:p>
            <a:pPr>
              <a:buNone/>
            </a:pPr>
            <a:r>
              <a:rPr lang="en-US" altLang="en-US" sz="2600" dirty="0">
                <a:solidFill>
                  <a:schemeClr val="tx1"/>
                </a:solidFill>
                <a:latin typeface="Times New Roman" panose="02020603050405020304" pitchFamily="18" charset="0"/>
                <a:cs typeface="Times New Roman" panose="02020603050405020304" pitchFamily="18" charset="0"/>
              </a:rPr>
              <a:t>	- 11% Women’s Business Enterprise of the Total Bid Amount</a:t>
            </a:r>
            <a:endParaRPr lang="en-US" sz="2600" dirty="0">
              <a:solidFill>
                <a:schemeClr val="tx1"/>
              </a:solidFill>
              <a:latin typeface="Times New Roman" panose="02020603050405020304" pitchFamily="18" charset="0"/>
              <a:cs typeface="Times New Roman" panose="02020603050405020304" pitchFamily="18" charset="0"/>
            </a:endParaRPr>
          </a:p>
          <a:p>
            <a:endParaRPr lang="en-US" dirty="0">
              <a:solidFill>
                <a:schemeClr val="tx1"/>
              </a:solidFill>
            </a:endParaRPr>
          </a:p>
        </p:txBody>
      </p:sp>
      <p:sp>
        <p:nvSpPr>
          <p:cNvPr id="2" name="Slide Number Placeholder 1">
            <a:extLst>
              <a:ext uri="{FF2B5EF4-FFF2-40B4-BE49-F238E27FC236}">
                <a16:creationId xmlns:a16="http://schemas.microsoft.com/office/drawing/2014/main" id="{BBA8E2BB-E201-19AF-5824-7A50FA292E0D}"/>
              </a:ext>
            </a:extLst>
          </p:cNvPr>
          <p:cNvSpPr>
            <a:spLocks noGrp="1"/>
          </p:cNvSpPr>
          <p:nvPr>
            <p:ph type="sldNum" sz="quarter" idx="12"/>
          </p:nvPr>
        </p:nvSpPr>
        <p:spPr/>
        <p:txBody>
          <a:bodyPr/>
          <a:lstStyle/>
          <a:p>
            <a:fld id="{33943F3E-CE48-48F4-A664-D93E49928CBC}" type="slidenum">
              <a:rPr lang="en-US" smtClean="0"/>
              <a:pPr/>
              <a:t>26</a:t>
            </a:fld>
            <a:endParaRPr lang="en-US" dirty="0"/>
          </a:p>
        </p:txBody>
      </p:sp>
    </p:spTree>
    <p:extLst>
      <p:ext uri="{BB962C8B-B14F-4D97-AF65-F5344CB8AC3E}">
        <p14:creationId xmlns:p14="http://schemas.microsoft.com/office/powerpoint/2010/main" val="414286476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83EC6557-E213-4D8D-83EC-513280F8E977}"/>
              </a:ext>
            </a:extLst>
          </p:cNvPr>
          <p:cNvPicPr>
            <a:picLocks noChangeAspect="1"/>
          </p:cNvPicPr>
          <p:nvPr/>
        </p:nvPicPr>
        <p:blipFill>
          <a:blip r:embed="rId2"/>
          <a:stretch>
            <a:fillRect/>
          </a:stretch>
        </p:blipFill>
        <p:spPr>
          <a:xfrm>
            <a:off x="3745346" y="449339"/>
            <a:ext cx="4701309" cy="5994653"/>
          </a:xfrm>
          <a:prstGeom prst="rect">
            <a:avLst/>
          </a:prstGeom>
        </p:spPr>
      </p:pic>
      <p:sp>
        <p:nvSpPr>
          <p:cNvPr id="2" name="TextBox 1">
            <a:extLst>
              <a:ext uri="{FF2B5EF4-FFF2-40B4-BE49-F238E27FC236}">
                <a16:creationId xmlns:a16="http://schemas.microsoft.com/office/drawing/2014/main" id="{455E943B-64BC-5D2F-A941-CEE4E015E82F}"/>
              </a:ext>
            </a:extLst>
          </p:cNvPr>
          <p:cNvSpPr txBox="1"/>
          <p:nvPr/>
        </p:nvSpPr>
        <p:spPr>
          <a:xfrm>
            <a:off x="661012" y="2776251"/>
            <a:ext cx="3084334" cy="646331"/>
          </a:xfrm>
          <a:prstGeom prst="rect">
            <a:avLst/>
          </a:prstGeom>
          <a:noFill/>
        </p:spPr>
        <p:txBody>
          <a:bodyPr wrap="square" rtlCol="0">
            <a:spAutoFit/>
          </a:bodyPr>
          <a:lstStyle/>
          <a:p>
            <a:r>
              <a:rPr lang="en-US" dirty="0">
                <a:solidFill>
                  <a:srgbClr val="FF0000"/>
                </a:solidFill>
                <a:latin typeface="Times New Roman" panose="02020603050405020304" pitchFamily="18" charset="0"/>
                <a:cs typeface="Times New Roman" panose="02020603050405020304" pitchFamily="18" charset="0"/>
              </a:rPr>
              <a:t>Please carefully review the information in this box</a:t>
            </a:r>
          </a:p>
        </p:txBody>
      </p:sp>
      <p:cxnSp>
        <p:nvCxnSpPr>
          <p:cNvPr id="4" name="Straight Arrow Connector 3">
            <a:extLst>
              <a:ext uri="{FF2B5EF4-FFF2-40B4-BE49-F238E27FC236}">
                <a16:creationId xmlns:a16="http://schemas.microsoft.com/office/drawing/2014/main" id="{BEDBD2C6-2A42-D291-13B7-639EE9F5F6F3}"/>
              </a:ext>
            </a:extLst>
          </p:cNvPr>
          <p:cNvCxnSpPr/>
          <p:nvPr/>
        </p:nvCxnSpPr>
        <p:spPr>
          <a:xfrm>
            <a:off x="1608463" y="3547431"/>
            <a:ext cx="1949985" cy="0"/>
          </a:xfrm>
          <a:prstGeom prst="straightConnector1">
            <a:avLst/>
          </a:prstGeom>
          <a:ln>
            <a:solidFill>
              <a:schemeClr val="tx1"/>
            </a:solidFill>
            <a:tailEnd type="triangle"/>
          </a:ln>
        </p:spPr>
        <p:style>
          <a:lnRef idx="1">
            <a:schemeClr val="dk1"/>
          </a:lnRef>
          <a:fillRef idx="0">
            <a:schemeClr val="dk1"/>
          </a:fillRef>
          <a:effectRef idx="0">
            <a:schemeClr val="dk1"/>
          </a:effectRef>
          <a:fontRef idx="minor">
            <a:schemeClr val="tx1"/>
          </a:fontRef>
        </p:style>
      </p:cxnSp>
      <p:sp>
        <p:nvSpPr>
          <p:cNvPr id="3" name="Slide Number Placeholder 2">
            <a:extLst>
              <a:ext uri="{FF2B5EF4-FFF2-40B4-BE49-F238E27FC236}">
                <a16:creationId xmlns:a16="http://schemas.microsoft.com/office/drawing/2014/main" id="{47779FAA-972C-CDF5-FA9D-DD7244C9D937}"/>
              </a:ext>
            </a:extLst>
          </p:cNvPr>
          <p:cNvSpPr>
            <a:spLocks noGrp="1"/>
          </p:cNvSpPr>
          <p:nvPr>
            <p:ph type="sldNum" sz="quarter" idx="12"/>
          </p:nvPr>
        </p:nvSpPr>
        <p:spPr/>
        <p:txBody>
          <a:bodyPr/>
          <a:lstStyle/>
          <a:p>
            <a:fld id="{33943F3E-CE48-48F4-A664-D93E49928CBC}" type="slidenum">
              <a:rPr lang="en-US" smtClean="0"/>
              <a:pPr/>
              <a:t>27</a:t>
            </a:fld>
            <a:endParaRPr lang="en-US" dirty="0"/>
          </a:p>
        </p:txBody>
      </p:sp>
    </p:spTree>
    <p:extLst>
      <p:ext uri="{BB962C8B-B14F-4D97-AF65-F5344CB8AC3E}">
        <p14:creationId xmlns:p14="http://schemas.microsoft.com/office/powerpoint/2010/main" val="128300451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371600" y="816431"/>
            <a:ext cx="9601200" cy="829157"/>
          </a:xfrm>
        </p:spPr>
        <p:txBody>
          <a:bodyPr/>
          <a:lstStyle/>
          <a:p>
            <a:r>
              <a:rPr lang="en-US" dirty="0">
                <a:latin typeface="Times New Roman" panose="02020603050405020304" pitchFamily="18" charset="0"/>
                <a:cs typeface="Times New Roman" panose="02020603050405020304" pitchFamily="18" charset="0"/>
              </a:rPr>
              <a:t>Minority and Women’s Business Enterprises</a:t>
            </a:r>
          </a:p>
        </p:txBody>
      </p:sp>
      <p:sp>
        <p:nvSpPr>
          <p:cNvPr id="6" name="Content Placeholder 5"/>
          <p:cNvSpPr>
            <a:spLocks noGrp="1"/>
          </p:cNvSpPr>
          <p:nvPr>
            <p:ph idx="1"/>
          </p:nvPr>
        </p:nvSpPr>
        <p:spPr>
          <a:xfrm>
            <a:off x="1371600" y="2286005"/>
            <a:ext cx="9601200" cy="2851480"/>
          </a:xfrm>
        </p:spPr>
        <p:txBody>
          <a:bodyPr>
            <a:normAutofit fontScale="85000" lnSpcReduction="10000"/>
          </a:bodyPr>
          <a:lstStyle/>
          <a:p>
            <a:pPr marL="0" indent="0">
              <a:lnSpc>
                <a:spcPct val="110000"/>
              </a:lnSpc>
              <a:buNone/>
              <a:defRPr/>
            </a:pPr>
            <a:r>
              <a:rPr lang="en-US" b="1" dirty="0">
                <a:solidFill>
                  <a:schemeClr val="tx1"/>
                </a:solidFill>
                <a:latin typeface="Times New Roman" panose="02020603050405020304" pitchFamily="18" charset="0"/>
                <a:cs typeface="Times New Roman" panose="02020603050405020304" pitchFamily="18" charset="0"/>
              </a:rPr>
              <a:t>Prime contractors must ensure that the proposed subcontractors meet the following criteria:</a:t>
            </a:r>
          </a:p>
          <a:p>
            <a:pPr lvl="0"/>
            <a:r>
              <a:rPr lang="en-US" dirty="0">
                <a:solidFill>
                  <a:schemeClr val="tx1"/>
                </a:solidFill>
                <a:latin typeface="Times New Roman" panose="02020603050405020304" pitchFamily="18" charset="0"/>
                <a:cs typeface="Times New Roman" panose="02020603050405020304" pitchFamily="18" charset="0"/>
              </a:rPr>
              <a:t>Are listed in the IDOA Directory of Certified Firms, on or before the proposal due date, national diversity plans are generally not accepted. The directory can be found here: </a:t>
            </a:r>
            <a:r>
              <a:rPr lang="en-US" dirty="0">
                <a:solidFill>
                  <a:schemeClr val="tx1"/>
                </a:solidFill>
                <a:latin typeface="Times New Roman" panose="02020603050405020304" pitchFamily="18" charset="0"/>
                <a:cs typeface="Times New Roman" panose="02020603050405020304" pitchFamily="18" charset="0"/>
                <a:hlinkClick r:id="rId2">
                  <a:extLst>
                    <a:ext uri="{A12FA001-AC4F-418D-AE19-62706E023703}">
                      <ahyp:hlinkClr xmlns:ahyp="http://schemas.microsoft.com/office/drawing/2018/hyperlinkcolor" val="tx"/>
                    </a:ext>
                  </a:extLst>
                </a:hlinkClick>
              </a:rPr>
              <a:t>http://www.in.gov/idoa/mwbe/2743.htm</a:t>
            </a:r>
            <a:r>
              <a:rPr lang="en-US" dirty="0">
                <a:solidFill>
                  <a:schemeClr val="tx1"/>
                </a:solidFill>
                <a:latin typeface="Times New Roman" panose="02020603050405020304" pitchFamily="18" charset="0"/>
                <a:cs typeface="Times New Roman" panose="02020603050405020304" pitchFamily="18" charset="0"/>
              </a:rPr>
              <a:t>. </a:t>
            </a:r>
          </a:p>
          <a:p>
            <a:r>
              <a:rPr lang="en-US" b="1" dirty="0">
                <a:solidFill>
                  <a:schemeClr val="tx1"/>
                </a:solidFill>
                <a:latin typeface="Times New Roman" panose="02020603050405020304" pitchFamily="18" charset="0"/>
                <a:cs typeface="Times New Roman" panose="02020603050405020304" pitchFamily="18" charset="0"/>
              </a:rPr>
              <a:t>Serve a Valuable Scope Contribution (VSC) on the engagement, as confirmed by the State.</a:t>
            </a:r>
          </a:p>
          <a:p>
            <a:r>
              <a:rPr lang="en-US" dirty="0">
                <a:solidFill>
                  <a:schemeClr val="tx1"/>
                </a:solidFill>
                <a:latin typeface="Times New Roman" panose="02020603050405020304" pitchFamily="18" charset="0"/>
                <a:cs typeface="Times New Roman" panose="02020603050405020304" pitchFamily="18" charset="0"/>
              </a:rPr>
              <a:t>Provide the goods or services specific to the contract and within the industry area for which it is certified.</a:t>
            </a:r>
          </a:p>
          <a:p>
            <a:r>
              <a:rPr lang="en-US" b="1" dirty="0">
                <a:solidFill>
                  <a:schemeClr val="tx1"/>
                </a:solidFill>
                <a:latin typeface="Times New Roman" panose="02020603050405020304" pitchFamily="18" charset="0"/>
                <a:cs typeface="Times New Roman" panose="02020603050405020304" pitchFamily="18" charset="0"/>
              </a:rPr>
              <a:t>National Diversity Plans are NOT accepted</a:t>
            </a:r>
            <a:r>
              <a:rPr lang="en-US" b="1" dirty="0">
                <a:solidFill>
                  <a:schemeClr val="tx1"/>
                </a:solidFill>
              </a:rPr>
              <a:t>.</a:t>
            </a:r>
          </a:p>
        </p:txBody>
      </p:sp>
      <p:sp>
        <p:nvSpPr>
          <p:cNvPr id="2" name="Slide Number Placeholder 1">
            <a:extLst>
              <a:ext uri="{FF2B5EF4-FFF2-40B4-BE49-F238E27FC236}">
                <a16:creationId xmlns:a16="http://schemas.microsoft.com/office/drawing/2014/main" id="{1B9326B5-439E-E661-2B43-515AD3BCACB3}"/>
              </a:ext>
            </a:extLst>
          </p:cNvPr>
          <p:cNvSpPr>
            <a:spLocks noGrp="1"/>
          </p:cNvSpPr>
          <p:nvPr>
            <p:ph type="sldNum" sz="quarter" idx="12"/>
          </p:nvPr>
        </p:nvSpPr>
        <p:spPr/>
        <p:txBody>
          <a:bodyPr/>
          <a:lstStyle/>
          <a:p>
            <a:fld id="{33943F3E-CE48-48F4-A664-D93E49928CBC}" type="slidenum">
              <a:rPr lang="en-US" smtClean="0"/>
              <a:pPr/>
              <a:t>28</a:t>
            </a:fld>
            <a:endParaRPr lang="en-US" dirty="0"/>
          </a:p>
        </p:txBody>
      </p:sp>
    </p:spTree>
    <p:extLst>
      <p:ext uri="{BB962C8B-B14F-4D97-AF65-F5344CB8AC3E}">
        <p14:creationId xmlns:p14="http://schemas.microsoft.com/office/powerpoint/2010/main" val="354253625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latin typeface="Times New Roman" panose="02020603050405020304" pitchFamily="18" charset="0"/>
                <a:cs typeface="Times New Roman" panose="02020603050405020304" pitchFamily="18" charset="0"/>
              </a:rPr>
              <a:t>Minority and Women’s Business Enterprises</a:t>
            </a:r>
          </a:p>
        </p:txBody>
      </p:sp>
      <p:sp>
        <p:nvSpPr>
          <p:cNvPr id="6" name="Content Placeholder 5"/>
          <p:cNvSpPr>
            <a:spLocks noGrp="1"/>
          </p:cNvSpPr>
          <p:nvPr>
            <p:ph idx="1"/>
          </p:nvPr>
        </p:nvSpPr>
        <p:spPr/>
        <p:txBody>
          <a:bodyPr>
            <a:normAutofit/>
          </a:bodyPr>
          <a:lstStyle/>
          <a:p>
            <a:pPr marL="0" indent="0">
              <a:buNone/>
            </a:pPr>
            <a:r>
              <a:rPr lang="en-US" b="1" dirty="0">
                <a:solidFill>
                  <a:schemeClr val="tx1"/>
                </a:solidFill>
                <a:latin typeface="Times New Roman" panose="02020603050405020304" pitchFamily="18" charset="0"/>
                <a:cs typeface="Times New Roman" panose="02020603050405020304" pitchFamily="18" charset="0"/>
              </a:rPr>
              <a:t>Prime contractors should note the following: </a:t>
            </a:r>
          </a:p>
          <a:p>
            <a:pPr lvl="0"/>
            <a:r>
              <a:rPr lang="en-US" dirty="0">
                <a:solidFill>
                  <a:schemeClr val="tx1"/>
                </a:solidFill>
                <a:latin typeface="Times New Roman" panose="02020603050405020304" pitchFamily="18" charset="0"/>
                <a:cs typeface="Times New Roman" panose="02020603050405020304" pitchFamily="18" charset="0"/>
              </a:rPr>
              <a:t>Subcontractors’ MBE/WBE Certification Letter, provided by IDOA, must accompany the proposal to show current status of certification.</a:t>
            </a:r>
          </a:p>
          <a:p>
            <a:pPr lvl="0"/>
            <a:r>
              <a:rPr lang="en-US" dirty="0">
                <a:solidFill>
                  <a:schemeClr val="tx1"/>
                </a:solidFill>
                <a:latin typeface="Times New Roman" panose="02020603050405020304" pitchFamily="18" charset="0"/>
                <a:cs typeface="Times New Roman" panose="02020603050405020304" pitchFamily="18" charset="0"/>
              </a:rPr>
              <a:t>Each firm may only serve as one classification – MBE, WBE or IVOSB (see sections </a:t>
            </a:r>
            <a:r>
              <a:rPr lang="en-US" dirty="0">
                <a:solidFill>
                  <a:schemeClr val="tx1"/>
                </a:solidFill>
                <a:highlight>
                  <a:srgbClr val="FFFFFF"/>
                </a:highlight>
                <a:latin typeface="Times New Roman" panose="02020603050405020304" pitchFamily="18" charset="0"/>
                <a:cs typeface="Times New Roman" panose="02020603050405020304" pitchFamily="18" charset="0"/>
              </a:rPr>
              <a:t>1.21 and 1.22)</a:t>
            </a:r>
          </a:p>
          <a:p>
            <a:pPr lvl="0"/>
            <a:r>
              <a:rPr lang="en-US" dirty="0">
                <a:solidFill>
                  <a:schemeClr val="tx1"/>
                </a:solidFill>
                <a:latin typeface="Times New Roman" panose="02020603050405020304" pitchFamily="18" charset="0"/>
                <a:cs typeface="Times New Roman" panose="02020603050405020304" pitchFamily="18" charset="0"/>
              </a:rPr>
              <a:t>Pursuant to 25 IAC 5-6-2(b)(d), a Prime Contractor who is an MBE or WBE must meet subcontractor goals by using other listed certified firms.  Certified Prime Contractors cannot count their own workforce or companies to meet this requirement.</a:t>
            </a:r>
          </a:p>
          <a:p>
            <a:endParaRPr lang="en-US" dirty="0">
              <a:solidFill>
                <a:schemeClr val="tx1"/>
              </a:solidFill>
            </a:endParaRPr>
          </a:p>
        </p:txBody>
      </p:sp>
      <p:sp>
        <p:nvSpPr>
          <p:cNvPr id="2" name="Slide Number Placeholder 1">
            <a:extLst>
              <a:ext uri="{FF2B5EF4-FFF2-40B4-BE49-F238E27FC236}">
                <a16:creationId xmlns:a16="http://schemas.microsoft.com/office/drawing/2014/main" id="{9757A12B-19C1-AAA6-4BBE-EC06B16CE70F}"/>
              </a:ext>
            </a:extLst>
          </p:cNvPr>
          <p:cNvSpPr>
            <a:spLocks noGrp="1"/>
          </p:cNvSpPr>
          <p:nvPr>
            <p:ph type="sldNum" sz="quarter" idx="12"/>
          </p:nvPr>
        </p:nvSpPr>
        <p:spPr/>
        <p:txBody>
          <a:bodyPr/>
          <a:lstStyle/>
          <a:p>
            <a:fld id="{33943F3E-CE48-48F4-A664-D93E49928CBC}" type="slidenum">
              <a:rPr lang="en-US" smtClean="0"/>
              <a:pPr/>
              <a:t>29</a:t>
            </a:fld>
            <a:endParaRPr lang="en-US" dirty="0"/>
          </a:p>
        </p:txBody>
      </p:sp>
    </p:spTree>
    <p:extLst>
      <p:ext uri="{BB962C8B-B14F-4D97-AF65-F5344CB8AC3E}">
        <p14:creationId xmlns:p14="http://schemas.microsoft.com/office/powerpoint/2010/main" val="42061096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latin typeface="Times New Roman" panose="02020603050405020304" pitchFamily="18" charset="0"/>
                <a:cs typeface="Times New Roman" panose="02020603050405020304" pitchFamily="18" charset="0"/>
              </a:rPr>
              <a:t>General Information</a:t>
            </a:r>
          </a:p>
        </p:txBody>
      </p:sp>
      <p:sp>
        <p:nvSpPr>
          <p:cNvPr id="6" name="Content Placeholder 5"/>
          <p:cNvSpPr>
            <a:spLocks noGrp="1"/>
          </p:cNvSpPr>
          <p:nvPr>
            <p:ph idx="1"/>
          </p:nvPr>
        </p:nvSpPr>
        <p:spPr>
          <a:xfrm>
            <a:off x="1371600" y="1927274"/>
            <a:ext cx="9601200" cy="4059866"/>
          </a:xfrm>
        </p:spPr>
        <p:txBody>
          <a:bodyPr>
            <a:normAutofit fontScale="70000" lnSpcReduction="20000"/>
          </a:bodyPr>
          <a:lstStyle/>
          <a:p>
            <a:r>
              <a:rPr lang="en-US" sz="2800" dirty="0">
                <a:solidFill>
                  <a:srgbClr val="101D49"/>
                </a:solidFill>
                <a:latin typeface="Times New Roman" panose="02020603050405020304" pitchFamily="18" charset="0"/>
                <a:cs typeface="Times New Roman" panose="02020603050405020304" pitchFamily="18" charset="0"/>
              </a:rPr>
              <a:t>This Pre-Proposal Presentation will be posted on IDOA’s Solicitation Website</a:t>
            </a:r>
          </a:p>
          <a:p>
            <a:r>
              <a:rPr lang="en-US" sz="2800" dirty="0">
                <a:solidFill>
                  <a:srgbClr val="101D49"/>
                </a:solidFill>
                <a:latin typeface="Times New Roman" panose="02020603050405020304" pitchFamily="18" charset="0"/>
                <a:cs typeface="Times New Roman" panose="02020603050405020304" pitchFamily="18" charset="0"/>
              </a:rPr>
              <a:t>Potential Respondents (prime contractors and subcontractors) will be given the opportunity to express interest in this solicitation and to have their company and contact information posted to the solicitation website by submitting the Pre-Proposal Network Opportunities Form (Attachment P) to </a:t>
            </a:r>
            <a:r>
              <a:rPr lang="en-US" sz="2800" dirty="0">
                <a:solidFill>
                  <a:srgbClr val="101D49"/>
                </a:solidFill>
                <a:latin typeface="Times New Roman" panose="02020603050405020304" pitchFamily="18" charset="0"/>
                <a:cs typeface="Times New Roman" panose="02020603050405020304" pitchFamily="18" charset="0"/>
                <a:hlinkClick r:id="rId3"/>
              </a:rPr>
              <a:t>rfp@idoa.in.gov</a:t>
            </a:r>
            <a:r>
              <a:rPr lang="en-US" sz="2800" dirty="0">
                <a:solidFill>
                  <a:srgbClr val="101D49"/>
                </a:solidFill>
                <a:latin typeface="Times New Roman" panose="02020603050405020304" pitchFamily="18" charset="0"/>
                <a:cs typeface="Times New Roman" panose="02020603050405020304" pitchFamily="18" charset="0"/>
              </a:rPr>
              <a:t> no later than </a:t>
            </a:r>
            <a:r>
              <a:rPr lang="en-US" sz="2800" b="1" u="sng" dirty="0">
                <a:solidFill>
                  <a:srgbClr val="101D49"/>
                </a:solidFill>
                <a:latin typeface="Times New Roman" panose="02020603050405020304" pitchFamily="18" charset="0"/>
                <a:cs typeface="Times New Roman" panose="02020603050405020304" pitchFamily="18" charset="0"/>
              </a:rPr>
              <a:t>3:00 PM ET on May 24, 2023</a:t>
            </a:r>
            <a:r>
              <a:rPr lang="en-US" sz="2800" dirty="0">
                <a:solidFill>
                  <a:srgbClr val="101D49"/>
                </a:solidFill>
                <a:latin typeface="Times New Roman" panose="02020603050405020304" pitchFamily="18" charset="0"/>
                <a:cs typeface="Times New Roman" panose="02020603050405020304" pitchFamily="18" charset="0"/>
              </a:rPr>
              <a:t>.  This form is optional.</a:t>
            </a:r>
          </a:p>
          <a:p>
            <a:r>
              <a:rPr lang="en-US" sz="2800" dirty="0">
                <a:solidFill>
                  <a:srgbClr val="101D49"/>
                </a:solidFill>
                <a:latin typeface="Times New Roman" panose="02020603050405020304" pitchFamily="18" charset="0"/>
                <a:cs typeface="Times New Roman" panose="02020603050405020304" pitchFamily="18" charset="0"/>
              </a:rPr>
              <a:t>Potential Respondents to the solicitation are encouraged to submit any questions pertaining to the RFP via the Question/Inquiry process.  Please use Attachment G of this RFP for this purpose.  Questions regarding the solicitation must be submitted by 3:00 PM ET on </a:t>
            </a:r>
            <a:r>
              <a:rPr lang="en-US" sz="2800" b="1" u="sng" dirty="0">
                <a:solidFill>
                  <a:srgbClr val="101D49"/>
                </a:solidFill>
                <a:latin typeface="Times New Roman" panose="02020603050405020304" pitchFamily="18" charset="0"/>
                <a:cs typeface="Times New Roman" panose="02020603050405020304" pitchFamily="18" charset="0"/>
              </a:rPr>
              <a:t>May 31, 2023.</a:t>
            </a:r>
            <a:endParaRPr lang="en-US" sz="2800" b="1" u="sng" dirty="0">
              <a:solidFill>
                <a:srgbClr val="101D49"/>
              </a:solidFill>
              <a:highlight>
                <a:srgbClr val="FFFF00"/>
              </a:highlight>
              <a:latin typeface="Times New Roman" panose="02020603050405020304" pitchFamily="18" charset="0"/>
              <a:cs typeface="Times New Roman" panose="02020603050405020304" pitchFamily="18" charset="0"/>
            </a:endParaRPr>
          </a:p>
          <a:p>
            <a:r>
              <a:rPr lang="en-US" sz="2800" dirty="0">
                <a:solidFill>
                  <a:srgbClr val="101D49"/>
                </a:solidFill>
                <a:latin typeface="Times New Roman" panose="02020603050405020304" pitchFamily="18" charset="0"/>
                <a:cs typeface="Times New Roman" panose="02020603050405020304" pitchFamily="18" charset="0"/>
              </a:rPr>
              <a:t>Part One of the submission process is due no later than 3:00 PM ET on </a:t>
            </a:r>
            <a:r>
              <a:rPr lang="en-US" sz="2800" b="1" u="sng" dirty="0">
                <a:solidFill>
                  <a:srgbClr val="101D49"/>
                </a:solidFill>
                <a:latin typeface="Times New Roman" panose="02020603050405020304" pitchFamily="18" charset="0"/>
                <a:cs typeface="Times New Roman" panose="02020603050405020304" pitchFamily="18" charset="0"/>
              </a:rPr>
              <a:t>July 25, 2023.</a:t>
            </a:r>
            <a:r>
              <a:rPr lang="en-US" sz="2800" dirty="0">
                <a:solidFill>
                  <a:srgbClr val="101D49"/>
                </a:solidFill>
                <a:highlight>
                  <a:srgbClr val="FFFF00"/>
                </a:highlight>
                <a:latin typeface="Times New Roman" panose="02020603050405020304" pitchFamily="18" charset="0"/>
                <a:cs typeface="Times New Roman" panose="02020603050405020304" pitchFamily="18" charset="0"/>
              </a:rPr>
              <a:t>  </a:t>
            </a:r>
          </a:p>
          <a:p>
            <a:r>
              <a:rPr lang="en-US" sz="2800" dirty="0">
                <a:solidFill>
                  <a:srgbClr val="101D49"/>
                </a:solidFill>
                <a:latin typeface="Times New Roman" panose="02020603050405020304" pitchFamily="18" charset="0"/>
                <a:cs typeface="Times New Roman" panose="02020603050405020304" pitchFamily="18" charset="0"/>
              </a:rPr>
              <a:t>Part Two of the submission process is due no later than 4:30 PM ET on </a:t>
            </a:r>
            <a:r>
              <a:rPr lang="en-US" sz="2800" b="1" u="sng" dirty="0">
                <a:solidFill>
                  <a:srgbClr val="101D49"/>
                </a:solidFill>
                <a:latin typeface="Times New Roman" panose="02020603050405020304" pitchFamily="18" charset="0"/>
                <a:cs typeface="Times New Roman" panose="02020603050405020304" pitchFamily="18" charset="0"/>
              </a:rPr>
              <a:t>July 28, 2023.</a:t>
            </a:r>
            <a:endParaRPr lang="en-US" sz="2800" dirty="0">
              <a:solidFill>
                <a:srgbClr val="101D49"/>
              </a:solidFill>
              <a:highlight>
                <a:srgbClr val="FFFF00"/>
              </a:highlight>
              <a:latin typeface="Times New Roman" panose="02020603050405020304" pitchFamily="18" charset="0"/>
              <a:cs typeface="Times New Roman" panose="02020603050405020304" pitchFamily="18" charset="0"/>
            </a:endParaRPr>
          </a:p>
          <a:p>
            <a:endParaRPr lang="en-US" dirty="0"/>
          </a:p>
        </p:txBody>
      </p:sp>
      <p:sp>
        <p:nvSpPr>
          <p:cNvPr id="2" name="Slide Number Placeholder 1">
            <a:extLst>
              <a:ext uri="{FF2B5EF4-FFF2-40B4-BE49-F238E27FC236}">
                <a16:creationId xmlns:a16="http://schemas.microsoft.com/office/drawing/2014/main" id="{C456726E-F952-BC80-E9BF-46AE7F43F0EE}"/>
              </a:ext>
            </a:extLst>
          </p:cNvPr>
          <p:cNvSpPr>
            <a:spLocks noGrp="1"/>
          </p:cNvSpPr>
          <p:nvPr>
            <p:ph type="sldNum" sz="quarter" idx="12"/>
          </p:nvPr>
        </p:nvSpPr>
        <p:spPr/>
        <p:txBody>
          <a:bodyPr/>
          <a:lstStyle/>
          <a:p>
            <a:fld id="{33943F3E-CE48-48F4-A664-D93E49928CBC}" type="slidenum">
              <a:rPr lang="en-US" smtClean="0"/>
              <a:pPr/>
              <a:t>3</a:t>
            </a:fld>
            <a:endParaRPr lang="en-US" dirty="0"/>
          </a:p>
        </p:txBody>
      </p:sp>
    </p:spTree>
    <p:extLst>
      <p:ext uri="{BB962C8B-B14F-4D97-AF65-F5344CB8AC3E}">
        <p14:creationId xmlns:p14="http://schemas.microsoft.com/office/powerpoint/2010/main" val="164106708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412458" y="751598"/>
            <a:ext cx="9601200" cy="829157"/>
          </a:xfrm>
        </p:spPr>
        <p:txBody>
          <a:bodyPr/>
          <a:lstStyle/>
          <a:p>
            <a:r>
              <a:rPr lang="en-US" dirty="0">
                <a:latin typeface="Times New Roman" panose="02020603050405020304" pitchFamily="18" charset="0"/>
                <a:cs typeface="Times New Roman" panose="02020603050405020304" pitchFamily="18" charset="0"/>
              </a:rPr>
              <a:t>Minority and Women’s Business Enterprises</a:t>
            </a:r>
          </a:p>
        </p:txBody>
      </p:sp>
      <p:sp>
        <p:nvSpPr>
          <p:cNvPr id="7" name="Right Arrow 10">
            <a:extLst>
              <a:ext uri="{FF2B5EF4-FFF2-40B4-BE49-F238E27FC236}">
                <a16:creationId xmlns:a16="http://schemas.microsoft.com/office/drawing/2014/main" id="{0B59D8D5-1A76-4A81-B70D-CA2B82D74BEA}"/>
              </a:ext>
            </a:extLst>
          </p:cNvPr>
          <p:cNvSpPr/>
          <p:nvPr/>
        </p:nvSpPr>
        <p:spPr>
          <a:xfrm>
            <a:off x="1267682" y="2765391"/>
            <a:ext cx="685800" cy="228600"/>
          </a:xfrm>
          <a:prstGeom prst="rightArrow">
            <a:avLst/>
          </a:prstGeom>
          <a:solidFill>
            <a:schemeClr val="tx1"/>
          </a:solidFill>
          <a:ln>
            <a:solidFill>
              <a:schemeClr val="tx1"/>
            </a:solidFill>
          </a:ln>
        </p:spPr>
        <p:style>
          <a:lnRef idx="1">
            <a:schemeClr val="accent4"/>
          </a:lnRef>
          <a:fillRef idx="3">
            <a:schemeClr val="accent4"/>
          </a:fillRef>
          <a:effectRef idx="2">
            <a:schemeClr val="accent4"/>
          </a:effectRef>
          <a:fontRef idx="minor">
            <a:schemeClr val="lt1"/>
          </a:fontRef>
        </p:style>
        <p:txBody>
          <a:bodyPr anchor="ctr"/>
          <a:lstStyle/>
          <a:p>
            <a:pPr algn="ctr">
              <a:defRPr/>
            </a:pPr>
            <a:endParaRPr lang="en-US" b="1" dirty="0">
              <a:ln w="12700">
                <a:solidFill>
                  <a:schemeClr val="tx2">
                    <a:satMod val="155000"/>
                  </a:schemeClr>
                </a:solidFill>
                <a:prstDash val="solid"/>
              </a:ln>
              <a:solidFill>
                <a:srgbClr val="FF3300"/>
              </a:solidFill>
              <a:effectLst>
                <a:outerShdw blurRad="41275" dist="20320" dir="1800000" algn="tl" rotWithShape="0">
                  <a:srgbClr val="000000">
                    <a:alpha val="40000"/>
                  </a:srgbClr>
                </a:outerShdw>
              </a:effectLst>
              <a:latin typeface="Garamond" pitchFamily="18" charset="0"/>
            </a:endParaRPr>
          </a:p>
        </p:txBody>
      </p:sp>
      <p:sp>
        <p:nvSpPr>
          <p:cNvPr id="8" name="Right Arrow 10">
            <a:extLst>
              <a:ext uri="{FF2B5EF4-FFF2-40B4-BE49-F238E27FC236}">
                <a16:creationId xmlns:a16="http://schemas.microsoft.com/office/drawing/2014/main" id="{0B59D8D5-1A76-4A81-B70D-CA2B82D74BEA}"/>
              </a:ext>
            </a:extLst>
          </p:cNvPr>
          <p:cNvSpPr/>
          <p:nvPr/>
        </p:nvSpPr>
        <p:spPr>
          <a:xfrm>
            <a:off x="1267682" y="3201276"/>
            <a:ext cx="685800" cy="228600"/>
          </a:xfrm>
          <a:prstGeom prst="rightArrow">
            <a:avLst/>
          </a:prstGeom>
          <a:solidFill>
            <a:schemeClr val="tx1"/>
          </a:solidFill>
          <a:ln>
            <a:solidFill>
              <a:schemeClr val="tx1"/>
            </a:solidFill>
          </a:ln>
        </p:spPr>
        <p:style>
          <a:lnRef idx="1">
            <a:schemeClr val="accent4"/>
          </a:lnRef>
          <a:fillRef idx="3">
            <a:schemeClr val="accent4"/>
          </a:fillRef>
          <a:effectRef idx="2">
            <a:schemeClr val="accent4"/>
          </a:effectRef>
          <a:fontRef idx="minor">
            <a:schemeClr val="lt1"/>
          </a:fontRef>
        </p:style>
        <p:txBody>
          <a:bodyPr anchor="ctr"/>
          <a:lstStyle/>
          <a:p>
            <a:pPr algn="ctr">
              <a:defRPr/>
            </a:pPr>
            <a:endParaRPr lang="en-US" b="1" dirty="0">
              <a:ln w="12700">
                <a:solidFill>
                  <a:schemeClr val="tx2">
                    <a:satMod val="155000"/>
                  </a:schemeClr>
                </a:solidFill>
                <a:prstDash val="solid"/>
              </a:ln>
              <a:solidFill>
                <a:srgbClr val="FF3300"/>
              </a:solidFill>
              <a:effectLst>
                <a:outerShdw blurRad="41275" dist="20320" dir="1800000" algn="tl" rotWithShape="0">
                  <a:srgbClr val="000000">
                    <a:alpha val="40000"/>
                  </a:srgbClr>
                </a:outerShdw>
              </a:effectLst>
              <a:latin typeface="Garamond" pitchFamily="18" charset="0"/>
            </a:endParaRPr>
          </a:p>
        </p:txBody>
      </p:sp>
      <p:sp>
        <p:nvSpPr>
          <p:cNvPr id="9" name="Right Arrow 10">
            <a:extLst>
              <a:ext uri="{FF2B5EF4-FFF2-40B4-BE49-F238E27FC236}">
                <a16:creationId xmlns:a16="http://schemas.microsoft.com/office/drawing/2014/main" id="{0B59D8D5-1A76-4A81-B70D-CA2B82D74BEA}"/>
              </a:ext>
            </a:extLst>
          </p:cNvPr>
          <p:cNvSpPr/>
          <p:nvPr/>
        </p:nvSpPr>
        <p:spPr>
          <a:xfrm>
            <a:off x="1267682" y="4496608"/>
            <a:ext cx="685800" cy="228600"/>
          </a:xfrm>
          <a:prstGeom prst="rightArrow">
            <a:avLst/>
          </a:prstGeom>
          <a:solidFill>
            <a:schemeClr val="tx1"/>
          </a:solidFill>
          <a:ln>
            <a:solidFill>
              <a:schemeClr val="tx1"/>
            </a:solidFill>
          </a:ln>
        </p:spPr>
        <p:style>
          <a:lnRef idx="1">
            <a:schemeClr val="accent4"/>
          </a:lnRef>
          <a:fillRef idx="3">
            <a:schemeClr val="accent4"/>
          </a:fillRef>
          <a:effectRef idx="2">
            <a:schemeClr val="accent4"/>
          </a:effectRef>
          <a:fontRef idx="minor">
            <a:schemeClr val="lt1"/>
          </a:fontRef>
        </p:style>
        <p:txBody>
          <a:bodyPr anchor="ctr"/>
          <a:lstStyle/>
          <a:p>
            <a:pPr algn="ctr">
              <a:defRPr/>
            </a:pPr>
            <a:endParaRPr lang="en-US" b="1" dirty="0">
              <a:ln w="12700">
                <a:solidFill>
                  <a:schemeClr val="tx2">
                    <a:satMod val="155000"/>
                  </a:schemeClr>
                </a:solidFill>
                <a:prstDash val="solid"/>
              </a:ln>
              <a:solidFill>
                <a:srgbClr val="FF3300"/>
              </a:solidFill>
              <a:effectLst>
                <a:outerShdw blurRad="41275" dist="20320" dir="1800000" algn="tl" rotWithShape="0">
                  <a:srgbClr val="000000">
                    <a:alpha val="40000"/>
                  </a:srgbClr>
                </a:outerShdw>
              </a:effectLst>
              <a:latin typeface="Garamond" pitchFamily="18" charset="0"/>
            </a:endParaRPr>
          </a:p>
        </p:txBody>
      </p:sp>
      <p:sp>
        <p:nvSpPr>
          <p:cNvPr id="10" name="Right Arrow 10">
            <a:extLst>
              <a:ext uri="{FF2B5EF4-FFF2-40B4-BE49-F238E27FC236}">
                <a16:creationId xmlns:a16="http://schemas.microsoft.com/office/drawing/2014/main" id="{0B59D8D5-1A76-4A81-B70D-CA2B82D74BEA}"/>
              </a:ext>
            </a:extLst>
          </p:cNvPr>
          <p:cNvSpPr/>
          <p:nvPr/>
        </p:nvSpPr>
        <p:spPr>
          <a:xfrm>
            <a:off x="1267682" y="4874359"/>
            <a:ext cx="685800" cy="228600"/>
          </a:xfrm>
          <a:prstGeom prst="rightArrow">
            <a:avLst/>
          </a:prstGeom>
          <a:solidFill>
            <a:schemeClr val="tx1"/>
          </a:solidFill>
          <a:ln>
            <a:solidFill>
              <a:schemeClr val="tx1"/>
            </a:solidFill>
          </a:ln>
        </p:spPr>
        <p:style>
          <a:lnRef idx="1">
            <a:schemeClr val="accent4"/>
          </a:lnRef>
          <a:fillRef idx="3">
            <a:schemeClr val="accent4"/>
          </a:fillRef>
          <a:effectRef idx="2">
            <a:schemeClr val="accent4"/>
          </a:effectRef>
          <a:fontRef idx="minor">
            <a:schemeClr val="lt1"/>
          </a:fontRef>
        </p:style>
        <p:txBody>
          <a:bodyPr anchor="ctr"/>
          <a:lstStyle/>
          <a:p>
            <a:pPr algn="ctr">
              <a:defRPr/>
            </a:pPr>
            <a:endParaRPr lang="en-US" b="1" dirty="0">
              <a:ln w="12700">
                <a:solidFill>
                  <a:schemeClr val="tx2">
                    <a:satMod val="155000"/>
                  </a:schemeClr>
                </a:solidFill>
                <a:prstDash val="solid"/>
              </a:ln>
              <a:solidFill>
                <a:srgbClr val="FF3300"/>
              </a:solidFill>
              <a:effectLst>
                <a:outerShdw blurRad="41275" dist="20320" dir="1800000" algn="tl" rotWithShape="0">
                  <a:srgbClr val="000000">
                    <a:alpha val="40000"/>
                  </a:srgbClr>
                </a:outerShdw>
              </a:effectLst>
              <a:latin typeface="Garamond" pitchFamily="18" charset="0"/>
            </a:endParaRPr>
          </a:p>
        </p:txBody>
      </p:sp>
      <p:sp>
        <p:nvSpPr>
          <p:cNvPr id="11" name="Right Arrow 10"/>
          <p:cNvSpPr/>
          <p:nvPr/>
        </p:nvSpPr>
        <p:spPr>
          <a:xfrm rot="10800000" flipV="1">
            <a:off x="9844064" y="4707291"/>
            <a:ext cx="775141" cy="303855"/>
          </a:xfrm>
          <a:prstGeom prst="rightArrow">
            <a:avLst/>
          </a:prstGeom>
          <a:solidFill>
            <a:schemeClr val="tx1"/>
          </a:solidFill>
          <a:ln>
            <a:solidFill>
              <a:schemeClr val="tx1"/>
            </a:solidFill>
          </a:ln>
        </p:spPr>
        <p:style>
          <a:lnRef idx="1">
            <a:schemeClr val="accent4"/>
          </a:lnRef>
          <a:fillRef idx="3">
            <a:schemeClr val="accent4"/>
          </a:fillRef>
          <a:effectRef idx="2">
            <a:schemeClr val="accent4"/>
          </a:effectRef>
          <a:fontRef idx="minor">
            <a:schemeClr val="lt1"/>
          </a:fontRef>
        </p:style>
        <p:txBody>
          <a:bodyPr anchor="ctr"/>
          <a:lstStyle/>
          <a:p>
            <a:pPr algn="ctr">
              <a:defRPr/>
            </a:pPr>
            <a:endParaRPr lang="en-US" b="1" dirty="0">
              <a:ln w="12700">
                <a:solidFill>
                  <a:schemeClr val="tx2">
                    <a:satMod val="155000"/>
                  </a:schemeClr>
                </a:solidFill>
                <a:prstDash val="solid"/>
              </a:ln>
              <a:solidFill>
                <a:srgbClr val="FF3300"/>
              </a:solidFill>
              <a:effectLst>
                <a:outerShdw blurRad="41275" dist="20320" dir="1800000" algn="tl" rotWithShape="0">
                  <a:srgbClr val="000000">
                    <a:alpha val="40000"/>
                  </a:srgbClr>
                </a:outerShdw>
              </a:effectLst>
              <a:latin typeface="Garamond" pitchFamily="18" charset="0"/>
            </a:endParaRPr>
          </a:p>
        </p:txBody>
      </p:sp>
      <p:pic>
        <p:nvPicPr>
          <p:cNvPr id="2" name="Picture 1">
            <a:extLst>
              <a:ext uri="{FF2B5EF4-FFF2-40B4-BE49-F238E27FC236}">
                <a16:creationId xmlns:a16="http://schemas.microsoft.com/office/drawing/2014/main" id="{CCF06666-829B-D140-8E1F-B99646AE26E3}"/>
              </a:ext>
            </a:extLst>
          </p:cNvPr>
          <p:cNvPicPr>
            <a:picLocks noChangeAspect="1"/>
          </p:cNvPicPr>
          <p:nvPr/>
        </p:nvPicPr>
        <p:blipFill>
          <a:blip r:embed="rId2"/>
          <a:stretch>
            <a:fillRect/>
          </a:stretch>
        </p:blipFill>
        <p:spPr>
          <a:xfrm>
            <a:off x="1960365" y="2100367"/>
            <a:ext cx="7744722" cy="3817833"/>
          </a:xfrm>
          <a:prstGeom prst="rect">
            <a:avLst/>
          </a:prstGeom>
        </p:spPr>
      </p:pic>
      <p:sp>
        <p:nvSpPr>
          <p:cNvPr id="3" name="Slide Number Placeholder 2">
            <a:extLst>
              <a:ext uri="{FF2B5EF4-FFF2-40B4-BE49-F238E27FC236}">
                <a16:creationId xmlns:a16="http://schemas.microsoft.com/office/drawing/2014/main" id="{2E72A725-23E2-2F3C-887B-28C034916B14}"/>
              </a:ext>
            </a:extLst>
          </p:cNvPr>
          <p:cNvSpPr>
            <a:spLocks noGrp="1"/>
          </p:cNvSpPr>
          <p:nvPr>
            <p:ph type="sldNum" sz="quarter" idx="12"/>
          </p:nvPr>
        </p:nvSpPr>
        <p:spPr/>
        <p:txBody>
          <a:bodyPr/>
          <a:lstStyle/>
          <a:p>
            <a:fld id="{33943F3E-CE48-48F4-A664-D93E49928CBC}" type="slidenum">
              <a:rPr lang="en-US" smtClean="0"/>
              <a:pPr/>
              <a:t>30</a:t>
            </a:fld>
            <a:endParaRPr lang="en-US" dirty="0"/>
          </a:p>
        </p:txBody>
      </p:sp>
    </p:spTree>
    <p:extLst>
      <p:ext uri="{BB962C8B-B14F-4D97-AF65-F5344CB8AC3E}">
        <p14:creationId xmlns:p14="http://schemas.microsoft.com/office/powerpoint/2010/main" val="189948160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Title 3">
            <a:extLst>
              <a:ext uri="{FF2B5EF4-FFF2-40B4-BE49-F238E27FC236}">
                <a16:creationId xmlns:a16="http://schemas.microsoft.com/office/drawing/2014/main" id="{A659EDE0-18D4-864B-9600-0D5CD9730118}"/>
              </a:ext>
            </a:extLst>
          </p:cNvPr>
          <p:cNvSpPr>
            <a:spLocks noGrp="1" noChangeArrowheads="1"/>
          </p:cNvSpPr>
          <p:nvPr>
            <p:ph type="title"/>
          </p:nvPr>
        </p:nvSpPr>
        <p:spPr bwMode="auto">
          <a:xfrm>
            <a:off x="1198295" y="690067"/>
            <a:ext cx="9822631" cy="82867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eaLnBrk="1" hangingPunct="1"/>
            <a:r>
              <a:rPr lang="en-US" altLang="en-US" dirty="0">
                <a:latin typeface="Times New Roman" panose="02020603050405020304" pitchFamily="18" charset="0"/>
                <a:cs typeface="Times New Roman" panose="02020603050405020304" pitchFamily="18" charset="0"/>
              </a:rPr>
              <a:t>Minority and Women’s Business Enterprises</a:t>
            </a:r>
          </a:p>
        </p:txBody>
      </p:sp>
      <p:sp>
        <p:nvSpPr>
          <p:cNvPr id="6" name="Content Placeholder 5">
            <a:extLst>
              <a:ext uri="{FF2B5EF4-FFF2-40B4-BE49-F238E27FC236}">
                <a16:creationId xmlns:a16="http://schemas.microsoft.com/office/drawing/2014/main" id="{B4520EA6-2921-C445-B955-5901D5F7DED5}"/>
              </a:ext>
            </a:extLst>
          </p:cNvPr>
          <p:cNvSpPr>
            <a:spLocks noGrp="1"/>
          </p:cNvSpPr>
          <p:nvPr>
            <p:ph idx="1"/>
          </p:nvPr>
        </p:nvSpPr>
        <p:spPr>
          <a:xfrm>
            <a:off x="1198294" y="2002054"/>
            <a:ext cx="9675353" cy="4398745"/>
          </a:xfrm>
        </p:spPr>
        <p:txBody>
          <a:bodyPr rtlCol="0">
            <a:normAutofit fontScale="55000" lnSpcReduction="20000"/>
          </a:bodyPr>
          <a:lstStyle/>
          <a:p>
            <a:pPr marL="115888" indent="-115888" defTabSz="914377" eaLnBrk="1" fontAlgn="auto" hangingPunct="1">
              <a:defRPr/>
            </a:pPr>
            <a:r>
              <a:rPr lang="en-US" sz="2900" b="1" dirty="0">
                <a:solidFill>
                  <a:schemeClr val="tx1"/>
                </a:solidFill>
                <a:latin typeface="Times New Roman" panose="02020603050405020304" pitchFamily="18" charset="0"/>
                <a:cs typeface="Times New Roman" panose="02020603050405020304" pitchFamily="18" charset="0"/>
              </a:rPr>
              <a:t>MBE/WBE Scoring Methodology:</a:t>
            </a:r>
            <a:r>
              <a:rPr lang="en-US" sz="2900" dirty="0">
                <a:solidFill>
                  <a:schemeClr val="tx1"/>
                </a:solidFill>
                <a:latin typeface="Times New Roman" panose="02020603050405020304" pitchFamily="18" charset="0"/>
                <a:cs typeface="Times New Roman" panose="02020603050405020304" pitchFamily="18" charset="0"/>
              </a:rPr>
              <a:t> </a:t>
            </a:r>
            <a:r>
              <a:rPr lang="en-US" sz="2500" dirty="0">
                <a:solidFill>
                  <a:schemeClr val="tx1"/>
                </a:solidFill>
                <a:latin typeface="Times New Roman" panose="02020603050405020304" pitchFamily="18" charset="0"/>
                <a:cs typeface="Times New Roman" panose="02020603050405020304" pitchFamily="18" charset="0"/>
              </a:rPr>
              <a:t>MBE/WBE scoring is conducted based on 10 points plus a possible 2 bonus points scale</a:t>
            </a:r>
          </a:p>
          <a:p>
            <a:pPr marL="346075" lvl="1" indent="-111125" defTabSz="914377" eaLnBrk="1" fontAlgn="auto" hangingPunct="1">
              <a:buFont typeface="Arial" pitchFamily="34" charset="0"/>
              <a:buChar char="-"/>
              <a:defRPr/>
            </a:pPr>
            <a:r>
              <a:rPr lang="en-US" sz="2500" i="0" dirty="0">
                <a:solidFill>
                  <a:schemeClr val="tx1"/>
                </a:solidFill>
                <a:latin typeface="Times New Roman" panose="02020603050405020304" pitchFamily="18" charset="0"/>
                <a:cs typeface="Times New Roman" panose="02020603050405020304" pitchFamily="18" charset="0"/>
              </a:rPr>
              <a:t>MBE: Possible 5 points + 1 bonus point</a:t>
            </a:r>
          </a:p>
          <a:p>
            <a:pPr marL="346075" lvl="1" indent="-111125" defTabSz="914377" eaLnBrk="1" fontAlgn="auto" hangingPunct="1">
              <a:buFont typeface="Arial" pitchFamily="34" charset="0"/>
              <a:buChar char="-"/>
              <a:defRPr/>
            </a:pPr>
            <a:r>
              <a:rPr lang="en-US" sz="2500" i="0" dirty="0">
                <a:solidFill>
                  <a:schemeClr val="tx1"/>
                </a:solidFill>
                <a:latin typeface="Times New Roman" panose="02020603050405020304" pitchFamily="18" charset="0"/>
                <a:cs typeface="Times New Roman" panose="02020603050405020304" pitchFamily="18" charset="0"/>
              </a:rPr>
              <a:t>WBE: Possible 5 points + 1 bonus Point</a:t>
            </a:r>
          </a:p>
          <a:p>
            <a:pPr marL="0" indent="0" defTabSz="914377" eaLnBrk="1" fontAlgn="auto" hangingPunct="1">
              <a:buNone/>
              <a:defRPr/>
            </a:pPr>
            <a:r>
              <a:rPr lang="en-US" sz="2900" b="1" dirty="0">
                <a:solidFill>
                  <a:schemeClr val="tx1"/>
                </a:solidFill>
                <a:highlight>
                  <a:srgbClr val="FFFFFF"/>
                </a:highlight>
                <a:latin typeface="Times New Roman" panose="02020603050405020304" pitchFamily="18" charset="0"/>
                <a:cs typeface="Times New Roman" panose="02020603050405020304" pitchFamily="18" charset="0"/>
              </a:rPr>
              <a:t>Professional Services Scoring Methodology:</a:t>
            </a:r>
          </a:p>
          <a:p>
            <a:pPr marL="346075" lvl="1" indent="-114300" defTabSz="914377" eaLnBrk="1" fontAlgn="auto" hangingPunct="1">
              <a:buFont typeface="Calibri" pitchFamily="34" charset="0"/>
              <a:buChar char="-"/>
              <a:defRPr/>
            </a:pPr>
            <a:r>
              <a:rPr lang="en-US" sz="2500" i="0" dirty="0">
                <a:solidFill>
                  <a:schemeClr val="tx1"/>
                </a:solidFill>
                <a:highlight>
                  <a:srgbClr val="FFFFFF"/>
                </a:highlight>
                <a:latin typeface="Times New Roman" panose="02020603050405020304" pitchFamily="18" charset="0"/>
                <a:cs typeface="Times New Roman" panose="02020603050405020304" pitchFamily="18" charset="0"/>
              </a:rPr>
              <a:t>The points will be awarded on the following schedule:</a:t>
            </a:r>
          </a:p>
          <a:p>
            <a:pPr marL="231775" lvl="1" indent="0" defTabSz="914377" eaLnBrk="1" fontAlgn="auto" hangingPunct="1">
              <a:buNone/>
              <a:defRPr/>
            </a:pPr>
            <a:r>
              <a:rPr lang="en-US" sz="2500" i="0" dirty="0">
                <a:solidFill>
                  <a:schemeClr val="tx1"/>
                </a:solidFill>
                <a:highlight>
                  <a:srgbClr val="FFFFFF"/>
                </a:highlight>
                <a:latin typeface="Times New Roman" panose="02020603050405020304" pitchFamily="18" charset="0"/>
                <a:cs typeface="Times New Roman" panose="02020603050405020304" pitchFamily="18" charset="0"/>
              </a:rPr>
              <a:t>MBE:</a:t>
            </a:r>
            <a:br>
              <a:rPr lang="en-US" sz="2500" i="0" dirty="0">
                <a:solidFill>
                  <a:schemeClr val="tx1"/>
                </a:solidFill>
                <a:highlight>
                  <a:srgbClr val="FFFFFF"/>
                </a:highlight>
                <a:latin typeface="Times New Roman" panose="02020603050405020304" pitchFamily="18" charset="0"/>
                <a:cs typeface="Times New Roman" panose="02020603050405020304" pitchFamily="18" charset="0"/>
              </a:rPr>
            </a:br>
            <a:br>
              <a:rPr lang="en-US" sz="2500" i="0" dirty="0">
                <a:solidFill>
                  <a:schemeClr val="tx1"/>
                </a:solidFill>
                <a:highlight>
                  <a:srgbClr val="FFFFFF"/>
                </a:highlight>
                <a:latin typeface="Times New Roman" panose="02020603050405020304" pitchFamily="18" charset="0"/>
                <a:cs typeface="Times New Roman" panose="02020603050405020304" pitchFamily="18" charset="0"/>
              </a:rPr>
            </a:br>
            <a:endParaRPr lang="en-US" sz="2500" i="0" dirty="0">
              <a:solidFill>
                <a:schemeClr val="tx1"/>
              </a:solidFill>
              <a:highlight>
                <a:srgbClr val="FFFFFF"/>
              </a:highlight>
              <a:latin typeface="Times New Roman" panose="02020603050405020304" pitchFamily="18" charset="0"/>
              <a:cs typeface="Times New Roman" panose="02020603050405020304" pitchFamily="18" charset="0"/>
            </a:endParaRPr>
          </a:p>
          <a:p>
            <a:pPr marL="346075" lvl="1" indent="-114300" defTabSz="914377" eaLnBrk="1" fontAlgn="auto" hangingPunct="1">
              <a:buFont typeface="Calibri" pitchFamily="34" charset="0"/>
              <a:buChar char="-"/>
              <a:defRPr/>
            </a:pPr>
            <a:endParaRPr lang="en-US" sz="2500" i="0" dirty="0">
              <a:solidFill>
                <a:schemeClr val="tx1"/>
              </a:solidFill>
              <a:highlight>
                <a:srgbClr val="FFFFFF"/>
              </a:highlight>
              <a:latin typeface="Times New Roman" panose="02020603050405020304" pitchFamily="18" charset="0"/>
              <a:cs typeface="Times New Roman" panose="02020603050405020304" pitchFamily="18" charset="0"/>
            </a:endParaRPr>
          </a:p>
          <a:p>
            <a:pPr marL="231775" lvl="1" indent="0" defTabSz="914377" eaLnBrk="1" fontAlgn="auto" hangingPunct="1">
              <a:buNone/>
              <a:defRPr/>
            </a:pPr>
            <a:r>
              <a:rPr lang="en-US" sz="2500" i="0" dirty="0">
                <a:solidFill>
                  <a:schemeClr val="tx1"/>
                </a:solidFill>
                <a:highlight>
                  <a:srgbClr val="FFFFFF"/>
                </a:highlight>
                <a:latin typeface="Times New Roman" panose="02020603050405020304" pitchFamily="18" charset="0"/>
                <a:cs typeface="Times New Roman" panose="02020603050405020304" pitchFamily="18" charset="0"/>
              </a:rPr>
              <a:t>WBE:</a:t>
            </a:r>
          </a:p>
          <a:p>
            <a:pPr marL="231775" lvl="1" indent="0" defTabSz="914377" eaLnBrk="1" fontAlgn="auto" hangingPunct="1">
              <a:buNone/>
              <a:defRPr/>
            </a:pPr>
            <a:endParaRPr lang="en-US" sz="2500" i="0" dirty="0">
              <a:solidFill>
                <a:schemeClr val="tx1"/>
              </a:solidFill>
              <a:highlight>
                <a:srgbClr val="FFFF00"/>
              </a:highlight>
              <a:latin typeface="Times New Roman" panose="02020603050405020304" pitchFamily="18" charset="0"/>
              <a:cs typeface="Times New Roman" panose="02020603050405020304" pitchFamily="18" charset="0"/>
            </a:endParaRPr>
          </a:p>
          <a:p>
            <a:pPr marL="346075" lvl="1" indent="-114300" defTabSz="914377" eaLnBrk="1" fontAlgn="auto" hangingPunct="1">
              <a:buFont typeface="Calibri" pitchFamily="34" charset="0"/>
              <a:buChar char="-"/>
              <a:defRPr/>
            </a:pPr>
            <a:endParaRPr lang="en-US" sz="2500" i="0" dirty="0">
              <a:solidFill>
                <a:schemeClr val="tx1"/>
              </a:solidFill>
              <a:latin typeface="Times New Roman" panose="02020603050405020304" pitchFamily="18" charset="0"/>
              <a:cs typeface="Times New Roman" panose="02020603050405020304" pitchFamily="18" charset="0"/>
            </a:endParaRPr>
          </a:p>
          <a:p>
            <a:pPr marL="346075" lvl="1" indent="-114300" defTabSz="914377" eaLnBrk="1" fontAlgn="auto" hangingPunct="1">
              <a:buFont typeface="Calibri" pitchFamily="34" charset="0"/>
              <a:buChar char="-"/>
              <a:defRPr/>
            </a:pPr>
            <a:r>
              <a:rPr lang="en-US" sz="2500" i="0" dirty="0">
                <a:solidFill>
                  <a:schemeClr val="tx1"/>
                </a:solidFill>
                <a:latin typeface="Times New Roman" panose="02020603050405020304" pitchFamily="18" charset="0"/>
                <a:cs typeface="Times New Roman" panose="02020603050405020304" pitchFamily="18" charset="0"/>
              </a:rPr>
              <a:t>Fractional percentages will be rounded up or down to the nearest whole percentage</a:t>
            </a:r>
          </a:p>
          <a:p>
            <a:pPr marL="346075" lvl="1" indent="-114300" defTabSz="914377" eaLnBrk="1" fontAlgn="auto" hangingPunct="1">
              <a:buFont typeface="Calibri" pitchFamily="34" charset="0"/>
              <a:buChar char="-"/>
              <a:defRPr/>
            </a:pPr>
            <a:r>
              <a:rPr lang="en-US" sz="2500" i="0" dirty="0">
                <a:solidFill>
                  <a:schemeClr val="tx1"/>
                </a:solidFill>
                <a:latin typeface="Times New Roman" panose="02020603050405020304" pitchFamily="18" charset="0"/>
                <a:cs typeface="Times New Roman" panose="02020603050405020304" pitchFamily="18" charset="0"/>
              </a:rPr>
              <a:t>If the respondent’s commitment percentage is rounded down to 0% for MBE or WBE participation the respondent will receive 0 points. </a:t>
            </a:r>
          </a:p>
          <a:p>
            <a:pPr marL="346075" lvl="1" indent="-114300" defTabSz="914377" eaLnBrk="1" fontAlgn="auto" hangingPunct="1">
              <a:buFont typeface="Calibri" pitchFamily="34" charset="0"/>
              <a:buChar char="-"/>
              <a:defRPr/>
            </a:pPr>
            <a:r>
              <a:rPr lang="en-US" sz="2500" i="0" dirty="0">
                <a:solidFill>
                  <a:schemeClr val="tx1"/>
                </a:solidFill>
                <a:latin typeface="Times New Roman" panose="02020603050405020304" pitchFamily="18" charset="0"/>
                <a:cs typeface="Times New Roman" panose="02020603050405020304" pitchFamily="18" charset="0"/>
              </a:rPr>
              <a:t>Submissions of 0% participation will result in a deduction of 1 point in each category</a:t>
            </a:r>
          </a:p>
          <a:p>
            <a:pPr marL="346075" lvl="1" indent="-114300" defTabSz="914377" eaLnBrk="1" fontAlgn="auto" hangingPunct="1">
              <a:buFont typeface="Calibri" pitchFamily="34" charset="0"/>
              <a:buChar char="-"/>
              <a:defRPr/>
            </a:pPr>
            <a:r>
              <a:rPr lang="en-US" sz="2500" i="0" dirty="0">
                <a:solidFill>
                  <a:schemeClr val="tx1"/>
                </a:solidFill>
                <a:latin typeface="Times New Roman" panose="02020603050405020304" pitchFamily="18" charset="0"/>
                <a:cs typeface="Times New Roman" panose="02020603050405020304" pitchFamily="18" charset="0"/>
              </a:rPr>
              <a:t>The highest submission which exceeds the goal (“exceeds” defined as a commitment percentage that is equal to or greater than 8% </a:t>
            </a:r>
            <a:r>
              <a:rPr lang="en-US" sz="2500" i="0" u="sng" dirty="0">
                <a:solidFill>
                  <a:schemeClr val="tx1"/>
                </a:solidFill>
                <a:latin typeface="Times New Roman" panose="02020603050405020304" pitchFamily="18" charset="0"/>
                <a:cs typeface="Times New Roman" panose="02020603050405020304" pitchFamily="18" charset="0"/>
              </a:rPr>
              <a:t>before rounding</a:t>
            </a:r>
            <a:r>
              <a:rPr lang="en-US" sz="2500" i="0" dirty="0">
                <a:solidFill>
                  <a:schemeClr val="tx1"/>
                </a:solidFill>
                <a:latin typeface="Times New Roman" panose="02020603050405020304" pitchFamily="18" charset="0"/>
                <a:cs typeface="Times New Roman" panose="02020603050405020304" pitchFamily="18" charset="0"/>
              </a:rPr>
              <a:t>) for the MBE participation or equal to or greater than 11% </a:t>
            </a:r>
            <a:r>
              <a:rPr lang="en-US" sz="2500" i="0" u="sng" dirty="0">
                <a:solidFill>
                  <a:schemeClr val="tx1"/>
                </a:solidFill>
                <a:latin typeface="Times New Roman" panose="02020603050405020304" pitchFamily="18" charset="0"/>
                <a:cs typeface="Times New Roman" panose="02020603050405020304" pitchFamily="18" charset="0"/>
              </a:rPr>
              <a:t>before rounding</a:t>
            </a:r>
            <a:r>
              <a:rPr lang="en-US" sz="2500" i="0" dirty="0">
                <a:solidFill>
                  <a:schemeClr val="tx1"/>
                </a:solidFill>
                <a:latin typeface="Times New Roman" panose="02020603050405020304" pitchFamily="18" charset="0"/>
                <a:cs typeface="Times New Roman" panose="02020603050405020304" pitchFamily="18" charset="0"/>
              </a:rPr>
              <a:t>) for the WBE participation will receive 6 points (5 points plus 1 bonus point). In case of a tie both firms will receive 6 points.</a:t>
            </a:r>
          </a:p>
          <a:p>
            <a:pPr marL="384038" indent="-384038" defTabSz="914377" eaLnBrk="1" fontAlgn="auto" hangingPunct="1">
              <a:defRPr/>
            </a:pPr>
            <a:endParaRPr lang="en-US" dirty="0">
              <a:solidFill>
                <a:schemeClr val="tx1"/>
              </a:solidFill>
              <a:latin typeface="Franklin Gothic Book" panose="020B0503020102020204" pitchFamily="34" charset="0"/>
            </a:endParaRPr>
          </a:p>
        </p:txBody>
      </p:sp>
      <p:pic>
        <p:nvPicPr>
          <p:cNvPr id="4" name="Picture 3">
            <a:extLst>
              <a:ext uri="{FF2B5EF4-FFF2-40B4-BE49-F238E27FC236}">
                <a16:creationId xmlns:a16="http://schemas.microsoft.com/office/drawing/2014/main" id="{4A4ADECD-971F-1308-DAAE-1E968022040F}"/>
              </a:ext>
            </a:extLst>
          </p:cNvPr>
          <p:cNvPicPr>
            <a:picLocks noChangeAspect="1"/>
          </p:cNvPicPr>
          <p:nvPr/>
        </p:nvPicPr>
        <p:blipFill>
          <a:blip r:embed="rId3"/>
          <a:stretch>
            <a:fillRect/>
          </a:stretch>
        </p:blipFill>
        <p:spPr>
          <a:xfrm>
            <a:off x="2026197" y="3382158"/>
            <a:ext cx="4264434" cy="738823"/>
          </a:xfrm>
          <a:prstGeom prst="rect">
            <a:avLst/>
          </a:prstGeom>
        </p:spPr>
      </p:pic>
      <p:pic>
        <p:nvPicPr>
          <p:cNvPr id="8" name="Picture 7">
            <a:extLst>
              <a:ext uri="{FF2B5EF4-FFF2-40B4-BE49-F238E27FC236}">
                <a16:creationId xmlns:a16="http://schemas.microsoft.com/office/drawing/2014/main" id="{A793ABD4-A3E8-BA70-0E69-550A41197813}"/>
              </a:ext>
            </a:extLst>
          </p:cNvPr>
          <p:cNvPicPr>
            <a:picLocks noChangeAspect="1"/>
          </p:cNvPicPr>
          <p:nvPr/>
        </p:nvPicPr>
        <p:blipFill>
          <a:blip r:embed="rId4"/>
          <a:stretch>
            <a:fillRect/>
          </a:stretch>
        </p:blipFill>
        <p:spPr>
          <a:xfrm>
            <a:off x="2026197" y="4119616"/>
            <a:ext cx="5463222" cy="738823"/>
          </a:xfrm>
          <a:prstGeom prst="rect">
            <a:avLst/>
          </a:prstGeom>
        </p:spPr>
      </p:pic>
      <p:sp>
        <p:nvSpPr>
          <p:cNvPr id="2" name="Slide Number Placeholder 1">
            <a:extLst>
              <a:ext uri="{FF2B5EF4-FFF2-40B4-BE49-F238E27FC236}">
                <a16:creationId xmlns:a16="http://schemas.microsoft.com/office/drawing/2014/main" id="{88057B5B-ABEE-8A33-7B39-1ECC39CC7221}"/>
              </a:ext>
            </a:extLst>
          </p:cNvPr>
          <p:cNvSpPr>
            <a:spLocks noGrp="1"/>
          </p:cNvSpPr>
          <p:nvPr>
            <p:ph type="sldNum" sz="quarter" idx="12"/>
          </p:nvPr>
        </p:nvSpPr>
        <p:spPr/>
        <p:txBody>
          <a:bodyPr/>
          <a:lstStyle/>
          <a:p>
            <a:fld id="{33943F3E-CE48-48F4-A664-D93E49928CBC}" type="slidenum">
              <a:rPr lang="en-US" smtClean="0"/>
              <a:pPr/>
              <a:t>31</a:t>
            </a:fld>
            <a:endParaRPr lang="en-US" dirty="0"/>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3FE0653F-1F81-402A-BAB1-03EA929B050E}"/>
              </a:ext>
            </a:extLst>
          </p:cNvPr>
          <p:cNvSpPr>
            <a:spLocks noGrp="1"/>
          </p:cNvSpPr>
          <p:nvPr>
            <p:ph type="title"/>
          </p:nvPr>
        </p:nvSpPr>
        <p:spPr/>
        <p:txBody>
          <a:bodyPr/>
          <a:lstStyle/>
          <a:p>
            <a:r>
              <a:rPr lang="en-US" dirty="0">
                <a:latin typeface="Times New Roman" panose="02020603050405020304" pitchFamily="18" charset="0"/>
                <a:cs typeface="Times New Roman" panose="02020603050405020304" pitchFamily="18" charset="0"/>
              </a:rPr>
              <a:t>Indiana Veteran Owned Small Business</a:t>
            </a:r>
          </a:p>
        </p:txBody>
      </p:sp>
      <p:sp>
        <p:nvSpPr>
          <p:cNvPr id="7" name="Content Placeholder 5">
            <a:extLst>
              <a:ext uri="{FF2B5EF4-FFF2-40B4-BE49-F238E27FC236}">
                <a16:creationId xmlns:a16="http://schemas.microsoft.com/office/drawing/2014/main" id="{2184ED6C-1375-41FD-B23B-2D7444D4E192}"/>
              </a:ext>
            </a:extLst>
          </p:cNvPr>
          <p:cNvSpPr txBox="1">
            <a:spLocks/>
          </p:cNvSpPr>
          <p:nvPr/>
        </p:nvSpPr>
        <p:spPr>
          <a:xfrm>
            <a:off x="1140246" y="1784209"/>
            <a:ext cx="10063908" cy="3960560"/>
          </a:xfrm>
          <a:prstGeom prst="rect">
            <a:avLst/>
          </a:prstGeom>
        </p:spPr>
        <p:txBody>
          <a:bodyPr vert="horz" lIns="91440" tIns="45720" rIns="91440" bIns="45720" rtlCol="0" anchor="b">
            <a:normAutofit/>
          </a:bodyPr>
          <a:lstStyle>
            <a:lvl1pPr marL="0" indent="0" algn="l" defTabSz="914377" rtl="0" eaLnBrk="1" latinLnBrk="0" hangingPunct="1">
              <a:lnSpc>
                <a:spcPct val="84000"/>
              </a:lnSpc>
              <a:spcBef>
                <a:spcPts val="0"/>
              </a:spcBef>
              <a:spcAft>
                <a:spcPts val="0"/>
              </a:spcAft>
              <a:buFont typeface="Franklin Gothic Book" panose="020B0503020102020204" pitchFamily="34" charset="0"/>
              <a:buNone/>
              <a:defRPr sz="3000" b="0" kern="1200" baseline="0">
                <a:solidFill>
                  <a:schemeClr val="tx2"/>
                </a:solidFill>
                <a:latin typeface="+mn-lt"/>
                <a:ea typeface="+mn-ea"/>
                <a:cs typeface="+mn-cs"/>
              </a:defRPr>
            </a:lvl1pPr>
            <a:lvl2pPr marL="457189" indent="0" algn="l" defTabSz="914377" rtl="0" eaLnBrk="1" latinLnBrk="0" hangingPunct="1">
              <a:lnSpc>
                <a:spcPct val="94000"/>
              </a:lnSpc>
              <a:spcBef>
                <a:spcPts val="500"/>
              </a:spcBef>
              <a:spcAft>
                <a:spcPts val="200"/>
              </a:spcAft>
              <a:buFont typeface="Franklin Gothic Book" panose="020B0503020102020204" pitchFamily="34" charset="0"/>
              <a:buNone/>
              <a:defRPr sz="2000" b="1" i="1" kern="1200" baseline="0">
                <a:solidFill>
                  <a:schemeClr val="tx2"/>
                </a:solidFill>
                <a:latin typeface="+mn-lt"/>
                <a:ea typeface="+mn-ea"/>
                <a:cs typeface="+mn-cs"/>
              </a:defRPr>
            </a:lvl2pPr>
            <a:lvl3pPr marL="914377" indent="0" algn="l" defTabSz="914377" rtl="0" eaLnBrk="1" latinLnBrk="0" hangingPunct="1">
              <a:lnSpc>
                <a:spcPct val="94000"/>
              </a:lnSpc>
              <a:spcBef>
                <a:spcPts val="500"/>
              </a:spcBef>
              <a:spcAft>
                <a:spcPts val="200"/>
              </a:spcAft>
              <a:buFont typeface="Franklin Gothic Book" panose="020B0503020102020204" pitchFamily="34" charset="0"/>
              <a:buNone/>
              <a:defRPr sz="1800" b="1" kern="1200" baseline="0">
                <a:solidFill>
                  <a:schemeClr val="tx2"/>
                </a:solidFill>
                <a:latin typeface="+mn-lt"/>
                <a:ea typeface="+mn-ea"/>
                <a:cs typeface="+mn-cs"/>
              </a:defRPr>
            </a:lvl3pPr>
            <a:lvl4pPr marL="1371566" indent="0" algn="l" defTabSz="914377" rtl="0" eaLnBrk="1" latinLnBrk="0" hangingPunct="1">
              <a:lnSpc>
                <a:spcPct val="94000"/>
              </a:lnSpc>
              <a:spcBef>
                <a:spcPts val="500"/>
              </a:spcBef>
              <a:spcAft>
                <a:spcPts val="200"/>
              </a:spcAft>
              <a:buFont typeface="Franklin Gothic Book" panose="020B0503020102020204" pitchFamily="34" charset="0"/>
              <a:buNone/>
              <a:defRPr sz="1600" b="1" i="1" kern="1200" baseline="0">
                <a:solidFill>
                  <a:schemeClr val="tx2"/>
                </a:solidFill>
                <a:latin typeface="+mn-lt"/>
                <a:ea typeface="+mn-ea"/>
                <a:cs typeface="+mn-cs"/>
              </a:defRPr>
            </a:lvl4pPr>
            <a:lvl5pPr marL="1828754" indent="0" algn="l" defTabSz="914377" rtl="0" eaLnBrk="1" latinLnBrk="0" hangingPunct="1">
              <a:lnSpc>
                <a:spcPct val="94000"/>
              </a:lnSpc>
              <a:spcBef>
                <a:spcPts val="500"/>
              </a:spcBef>
              <a:spcAft>
                <a:spcPts val="200"/>
              </a:spcAft>
              <a:buFont typeface="Franklin Gothic Book" panose="020B0503020102020204" pitchFamily="34" charset="0"/>
              <a:buNone/>
              <a:defRPr sz="1600" b="1" kern="1200" baseline="0">
                <a:solidFill>
                  <a:schemeClr val="tx2"/>
                </a:solidFill>
                <a:latin typeface="+mn-lt"/>
                <a:ea typeface="+mn-ea"/>
                <a:cs typeface="+mn-cs"/>
              </a:defRPr>
            </a:lvl5pPr>
            <a:lvl6pPr marL="2285943" indent="0" algn="l" defTabSz="914377" rtl="0" eaLnBrk="1" latinLnBrk="0" hangingPunct="1">
              <a:lnSpc>
                <a:spcPct val="94000"/>
              </a:lnSpc>
              <a:spcBef>
                <a:spcPts val="500"/>
              </a:spcBef>
              <a:spcAft>
                <a:spcPts val="200"/>
              </a:spcAft>
              <a:buFont typeface="Franklin Gothic Book" panose="020B0503020102020204" pitchFamily="34" charset="0"/>
              <a:buNone/>
              <a:defRPr sz="1600" b="1" i="1" kern="1200" baseline="0">
                <a:solidFill>
                  <a:schemeClr val="tx2"/>
                </a:solidFill>
                <a:latin typeface="+mn-lt"/>
                <a:ea typeface="+mn-ea"/>
                <a:cs typeface="+mn-cs"/>
              </a:defRPr>
            </a:lvl6pPr>
            <a:lvl7pPr marL="2743131" indent="0" algn="l" defTabSz="914377" rtl="0" eaLnBrk="1" latinLnBrk="0" hangingPunct="1">
              <a:lnSpc>
                <a:spcPct val="94000"/>
              </a:lnSpc>
              <a:spcBef>
                <a:spcPts val="500"/>
              </a:spcBef>
              <a:spcAft>
                <a:spcPts val="200"/>
              </a:spcAft>
              <a:buFont typeface="Franklin Gothic Book" panose="020B0503020102020204" pitchFamily="34" charset="0"/>
              <a:buNone/>
              <a:defRPr sz="1600" b="1" kern="1200" baseline="0">
                <a:solidFill>
                  <a:schemeClr val="tx2"/>
                </a:solidFill>
                <a:latin typeface="+mn-lt"/>
                <a:ea typeface="+mn-ea"/>
                <a:cs typeface="+mn-cs"/>
              </a:defRPr>
            </a:lvl7pPr>
            <a:lvl8pPr marL="3200320" indent="0" algn="l" defTabSz="914377" rtl="0" eaLnBrk="1" latinLnBrk="0" hangingPunct="1">
              <a:lnSpc>
                <a:spcPct val="94000"/>
              </a:lnSpc>
              <a:spcBef>
                <a:spcPts val="500"/>
              </a:spcBef>
              <a:spcAft>
                <a:spcPts val="200"/>
              </a:spcAft>
              <a:buFont typeface="Franklin Gothic Book" panose="020B0503020102020204" pitchFamily="34" charset="0"/>
              <a:buNone/>
              <a:defRPr sz="1600" b="1" i="1" kern="1200" baseline="0">
                <a:solidFill>
                  <a:schemeClr val="tx2"/>
                </a:solidFill>
                <a:latin typeface="+mn-lt"/>
                <a:ea typeface="+mn-ea"/>
                <a:cs typeface="+mn-cs"/>
              </a:defRPr>
            </a:lvl8pPr>
            <a:lvl9pPr marL="3657509" indent="0" algn="l" defTabSz="914377" rtl="0" eaLnBrk="1" latinLnBrk="0" hangingPunct="1">
              <a:lnSpc>
                <a:spcPct val="94000"/>
              </a:lnSpc>
              <a:spcBef>
                <a:spcPts val="500"/>
              </a:spcBef>
              <a:spcAft>
                <a:spcPts val="200"/>
              </a:spcAft>
              <a:buFont typeface="Franklin Gothic Book" panose="020B0503020102020204" pitchFamily="34" charset="0"/>
              <a:buNone/>
              <a:defRPr sz="1600" b="1" kern="1200" baseline="0">
                <a:solidFill>
                  <a:schemeClr val="tx2"/>
                </a:solidFill>
                <a:latin typeface="+mn-lt"/>
                <a:ea typeface="+mn-ea"/>
                <a:cs typeface="+mn-cs"/>
              </a:defRPr>
            </a:lvl9pPr>
          </a:lstStyle>
          <a:p>
            <a:pPr marL="384038" lvl="1" indent="-384038">
              <a:lnSpc>
                <a:spcPct val="104000"/>
              </a:lnSpc>
              <a:spcBef>
                <a:spcPts val="1000"/>
              </a:spcBef>
              <a:buFont typeface="Franklin Gothic Book" panose="020B0503020102020204" pitchFamily="34" charset="0"/>
              <a:buChar char="■"/>
              <a:defRPr/>
            </a:pPr>
            <a:r>
              <a:rPr lang="en-US" altLang="en-US" b="0" i="0" dirty="0">
                <a:solidFill>
                  <a:schemeClr val="tx1"/>
                </a:solidFill>
                <a:latin typeface="Times New Roman" panose="02020603050405020304" pitchFamily="18" charset="0"/>
                <a:cs typeface="Times New Roman" panose="02020603050405020304" pitchFamily="18" charset="0"/>
              </a:rPr>
              <a:t>Contact Information</a:t>
            </a:r>
          </a:p>
          <a:p>
            <a:pPr marL="914377" lvl="1" indent="-384038">
              <a:buFont typeface="Franklin Gothic Book" panose="020B0503020102020204" pitchFamily="34" charset="0"/>
              <a:buChar char="–"/>
            </a:pPr>
            <a:r>
              <a:rPr lang="en-US" altLang="en-US" sz="1800" b="0" i="0" dirty="0">
                <a:solidFill>
                  <a:schemeClr val="tx1"/>
                </a:solidFill>
                <a:latin typeface="Times New Roman" panose="02020603050405020304" pitchFamily="18" charset="0"/>
                <a:cs typeface="Times New Roman" panose="02020603050405020304" pitchFamily="18" charset="0"/>
              </a:rPr>
              <a:t>Phone: 317-232-3061</a:t>
            </a:r>
          </a:p>
          <a:p>
            <a:pPr marL="914377" lvl="1" indent="-384038">
              <a:buFont typeface="Franklin Gothic Book" panose="020B0503020102020204" pitchFamily="34" charset="0"/>
              <a:buChar char="–"/>
            </a:pPr>
            <a:r>
              <a:rPr lang="en-US" altLang="en-US" sz="1800" b="0" i="0" dirty="0">
                <a:solidFill>
                  <a:schemeClr val="tx1"/>
                </a:solidFill>
                <a:latin typeface="Times New Roman" panose="02020603050405020304" pitchFamily="18" charset="0"/>
                <a:cs typeface="Times New Roman" panose="02020603050405020304" pitchFamily="18" charset="0"/>
              </a:rPr>
              <a:t>E-mail: </a:t>
            </a:r>
            <a:r>
              <a:rPr lang="en-US" altLang="en-US" sz="1800" b="0" i="0" dirty="0">
                <a:solidFill>
                  <a:schemeClr val="tx1"/>
                </a:solidFill>
                <a:latin typeface="Times New Roman" panose="02020603050405020304" pitchFamily="18" charset="0"/>
                <a:cs typeface="Times New Roman" panose="02020603050405020304" pitchFamily="18" charset="0"/>
                <a:hlinkClick r:id="rId3">
                  <a:extLst>
                    <a:ext uri="{A12FA001-AC4F-418D-AE19-62706E023703}">
                      <ahyp:hlinkClr xmlns:ahyp="http://schemas.microsoft.com/office/drawing/2018/hyperlinkcolor" val="tx"/>
                    </a:ext>
                  </a:extLst>
                </a:hlinkClick>
              </a:rPr>
              <a:t>Indianaveteranspreference@idoa.in.gov</a:t>
            </a:r>
            <a:endParaRPr lang="en-US" altLang="en-US" sz="1800" b="0" i="0" dirty="0">
              <a:solidFill>
                <a:schemeClr val="tx1"/>
              </a:solidFill>
              <a:latin typeface="Times New Roman" panose="02020603050405020304" pitchFamily="18" charset="0"/>
              <a:cs typeface="Times New Roman" panose="02020603050405020304" pitchFamily="18" charset="0"/>
            </a:endParaRPr>
          </a:p>
          <a:p>
            <a:pPr marL="914377" lvl="1" indent="-384038">
              <a:buFont typeface="Franklin Gothic Book" panose="020B0503020102020204" pitchFamily="34" charset="0"/>
              <a:buChar char="–"/>
            </a:pPr>
            <a:r>
              <a:rPr lang="en-US" altLang="en-US" sz="1800" b="0" i="0" dirty="0">
                <a:solidFill>
                  <a:schemeClr val="tx1"/>
                </a:solidFill>
                <a:latin typeface="Times New Roman" panose="02020603050405020304" pitchFamily="18" charset="0"/>
                <a:cs typeface="Times New Roman" panose="02020603050405020304" pitchFamily="18" charset="0"/>
              </a:rPr>
              <a:t>Web: </a:t>
            </a:r>
            <a:r>
              <a:rPr lang="en-US" altLang="en-US" sz="1800" b="0" i="0" dirty="0">
                <a:solidFill>
                  <a:schemeClr val="tx1"/>
                </a:solidFill>
                <a:latin typeface="Times New Roman" panose="02020603050405020304" pitchFamily="18" charset="0"/>
                <a:cs typeface="Times New Roman" panose="02020603050405020304" pitchFamily="18" charset="0"/>
                <a:hlinkClick r:id="rId4">
                  <a:extLst>
                    <a:ext uri="{A12FA001-AC4F-418D-AE19-62706E023703}">
                      <ahyp:hlinkClr xmlns:ahyp="http://schemas.microsoft.com/office/drawing/2018/hyperlinkcolor" val="tx"/>
                    </a:ext>
                  </a:extLst>
                </a:hlinkClick>
              </a:rPr>
              <a:t>www.in.gov/idoa/2863.htm</a:t>
            </a:r>
            <a:r>
              <a:rPr lang="en-US" altLang="en-US" sz="1800" b="0" i="0" dirty="0">
                <a:solidFill>
                  <a:schemeClr val="tx1"/>
                </a:solidFill>
                <a:latin typeface="Times New Roman" panose="02020603050405020304" pitchFamily="18" charset="0"/>
                <a:cs typeface="Times New Roman" panose="02020603050405020304" pitchFamily="18" charset="0"/>
              </a:rPr>
              <a:t>   </a:t>
            </a:r>
          </a:p>
          <a:p>
            <a:pPr marL="384038" lvl="1" indent="-384038">
              <a:lnSpc>
                <a:spcPct val="104000"/>
              </a:lnSpc>
              <a:spcBef>
                <a:spcPts val="1000"/>
              </a:spcBef>
              <a:buFont typeface="Franklin Gothic Book" panose="020B0503020102020204" pitchFamily="34" charset="0"/>
              <a:buChar char="■"/>
              <a:defRPr/>
            </a:pPr>
            <a:r>
              <a:rPr lang="en-US" b="0" i="0" dirty="0">
                <a:solidFill>
                  <a:schemeClr val="tx1"/>
                </a:solidFill>
                <a:latin typeface="Times New Roman" panose="02020603050405020304" pitchFamily="18" charset="0"/>
                <a:cs typeface="Times New Roman" panose="02020603050405020304" pitchFamily="18" charset="0"/>
              </a:rPr>
              <a:t>Complete Attachment A1, IVOSB Form</a:t>
            </a:r>
          </a:p>
          <a:p>
            <a:pPr marL="914377" lvl="1" indent="-384038">
              <a:buFont typeface="Franklin Gothic Book" panose="020B0503020102020204" pitchFamily="34" charset="0"/>
              <a:buChar char="–"/>
            </a:pPr>
            <a:r>
              <a:rPr lang="en-US" sz="1800" b="0" i="0" dirty="0">
                <a:solidFill>
                  <a:schemeClr val="tx1"/>
                </a:solidFill>
                <a:latin typeface="Times New Roman" panose="02020603050405020304" pitchFamily="18" charset="0"/>
                <a:cs typeface="Times New Roman" panose="02020603050405020304" pitchFamily="18" charset="0"/>
              </a:rPr>
              <a:t>Include sub-contractor letter of commitment for each Scope the Respondent is responding to</a:t>
            </a:r>
          </a:p>
          <a:p>
            <a:pPr marL="384038" lvl="1" indent="-384038">
              <a:lnSpc>
                <a:spcPct val="104000"/>
              </a:lnSpc>
              <a:spcBef>
                <a:spcPts val="1000"/>
              </a:spcBef>
              <a:buFont typeface="Franklin Gothic Book" panose="020B0503020102020204" pitchFamily="34" charset="0"/>
              <a:buChar char="■"/>
              <a:defRPr/>
            </a:pPr>
            <a:r>
              <a:rPr lang="en-US" b="0" i="0" dirty="0">
                <a:solidFill>
                  <a:schemeClr val="tx1"/>
                </a:solidFill>
                <a:latin typeface="Times New Roman" panose="02020603050405020304" pitchFamily="18" charset="0"/>
                <a:cs typeface="Times New Roman" panose="02020603050405020304" pitchFamily="18" charset="0"/>
              </a:rPr>
              <a:t>Goals for Proposal</a:t>
            </a:r>
          </a:p>
          <a:p>
            <a:pPr marL="914377" lvl="1" indent="-384038">
              <a:lnSpc>
                <a:spcPct val="114000"/>
              </a:lnSpc>
              <a:buFont typeface="Franklin Gothic Book" panose="020B0503020102020204" pitchFamily="34" charset="0"/>
              <a:buChar char="–"/>
            </a:pPr>
            <a:r>
              <a:rPr lang="en-US" sz="1800" b="0" i="0" dirty="0">
                <a:solidFill>
                  <a:schemeClr val="tx1"/>
                </a:solidFill>
                <a:highlight>
                  <a:srgbClr val="FFFFFF"/>
                </a:highlight>
                <a:latin typeface="Times New Roman" panose="02020603050405020304" pitchFamily="18" charset="0"/>
                <a:cs typeface="Times New Roman" panose="02020603050405020304" pitchFamily="18" charset="0"/>
              </a:rPr>
              <a:t>3% </a:t>
            </a:r>
            <a:r>
              <a:rPr lang="en-US" sz="1800" b="0" i="0" dirty="0">
                <a:solidFill>
                  <a:schemeClr val="tx1"/>
                </a:solidFill>
                <a:latin typeface="Times New Roman" panose="02020603050405020304" pitchFamily="18" charset="0"/>
                <a:cs typeface="Times New Roman" panose="02020603050405020304" pitchFamily="18" charset="0"/>
              </a:rPr>
              <a:t>Veteran Owned Small Business of the Total Bid Amount</a:t>
            </a:r>
          </a:p>
          <a:p>
            <a:endParaRPr lang="en-US" sz="3600" dirty="0">
              <a:solidFill>
                <a:schemeClr val="tx1"/>
              </a:solidFill>
            </a:endParaRPr>
          </a:p>
        </p:txBody>
      </p:sp>
      <p:sp>
        <p:nvSpPr>
          <p:cNvPr id="2" name="Slide Number Placeholder 1">
            <a:extLst>
              <a:ext uri="{FF2B5EF4-FFF2-40B4-BE49-F238E27FC236}">
                <a16:creationId xmlns:a16="http://schemas.microsoft.com/office/drawing/2014/main" id="{35026135-457D-5138-34B2-8E9675096BD8}"/>
              </a:ext>
            </a:extLst>
          </p:cNvPr>
          <p:cNvSpPr>
            <a:spLocks noGrp="1"/>
          </p:cNvSpPr>
          <p:nvPr>
            <p:ph type="sldNum" sz="quarter" idx="12"/>
          </p:nvPr>
        </p:nvSpPr>
        <p:spPr/>
        <p:txBody>
          <a:bodyPr/>
          <a:lstStyle/>
          <a:p>
            <a:fld id="{33943F3E-CE48-48F4-A664-D93E49928CBC}" type="slidenum">
              <a:rPr lang="en-US" smtClean="0"/>
              <a:pPr/>
              <a:t>32</a:t>
            </a:fld>
            <a:endParaRPr lang="en-US" dirty="0"/>
          </a:p>
        </p:txBody>
      </p:sp>
    </p:spTree>
    <p:extLst>
      <p:ext uri="{BB962C8B-B14F-4D97-AF65-F5344CB8AC3E}">
        <p14:creationId xmlns:p14="http://schemas.microsoft.com/office/powerpoint/2010/main" val="186451546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E9B56257-431C-8591-939F-93E262632B1B}"/>
              </a:ext>
            </a:extLst>
          </p:cNvPr>
          <p:cNvPicPr>
            <a:picLocks noChangeAspect="1"/>
          </p:cNvPicPr>
          <p:nvPr/>
        </p:nvPicPr>
        <p:blipFill>
          <a:blip r:embed="rId3"/>
          <a:stretch>
            <a:fillRect/>
          </a:stretch>
        </p:blipFill>
        <p:spPr>
          <a:xfrm>
            <a:off x="3511342" y="509371"/>
            <a:ext cx="5169315" cy="5839258"/>
          </a:xfrm>
          <a:prstGeom prst="rect">
            <a:avLst/>
          </a:prstGeom>
        </p:spPr>
      </p:pic>
      <p:sp>
        <p:nvSpPr>
          <p:cNvPr id="2" name="TextBox 1">
            <a:extLst>
              <a:ext uri="{FF2B5EF4-FFF2-40B4-BE49-F238E27FC236}">
                <a16:creationId xmlns:a16="http://schemas.microsoft.com/office/drawing/2014/main" id="{C4CC6A3D-C781-D72E-A9F3-18F192B55C23}"/>
              </a:ext>
            </a:extLst>
          </p:cNvPr>
          <p:cNvSpPr txBox="1"/>
          <p:nvPr/>
        </p:nvSpPr>
        <p:spPr>
          <a:xfrm>
            <a:off x="661012" y="2776251"/>
            <a:ext cx="3084334" cy="646331"/>
          </a:xfrm>
          <a:prstGeom prst="rect">
            <a:avLst/>
          </a:prstGeom>
          <a:noFill/>
        </p:spPr>
        <p:txBody>
          <a:bodyPr wrap="square" rtlCol="0">
            <a:spAutoFit/>
          </a:bodyPr>
          <a:lstStyle/>
          <a:p>
            <a:r>
              <a:rPr lang="en-US" dirty="0">
                <a:solidFill>
                  <a:srgbClr val="FF0000"/>
                </a:solidFill>
                <a:latin typeface="Times New Roman" panose="02020603050405020304" pitchFamily="18" charset="0"/>
                <a:cs typeface="Times New Roman" panose="02020603050405020304" pitchFamily="18" charset="0"/>
              </a:rPr>
              <a:t>Please carefully review the information in this box</a:t>
            </a:r>
          </a:p>
        </p:txBody>
      </p:sp>
      <p:cxnSp>
        <p:nvCxnSpPr>
          <p:cNvPr id="4" name="Straight Arrow Connector 3">
            <a:extLst>
              <a:ext uri="{FF2B5EF4-FFF2-40B4-BE49-F238E27FC236}">
                <a16:creationId xmlns:a16="http://schemas.microsoft.com/office/drawing/2014/main" id="{F2B354B6-C118-818E-BE48-87BEB5987108}"/>
              </a:ext>
            </a:extLst>
          </p:cNvPr>
          <p:cNvCxnSpPr/>
          <p:nvPr/>
        </p:nvCxnSpPr>
        <p:spPr>
          <a:xfrm>
            <a:off x="1608463" y="3547431"/>
            <a:ext cx="1949985" cy="0"/>
          </a:xfrm>
          <a:prstGeom prst="straightConnector1">
            <a:avLst/>
          </a:prstGeom>
          <a:ln>
            <a:solidFill>
              <a:schemeClr val="tx1"/>
            </a:solidFill>
            <a:tailEnd type="triangle"/>
          </a:ln>
        </p:spPr>
        <p:style>
          <a:lnRef idx="1">
            <a:schemeClr val="dk1"/>
          </a:lnRef>
          <a:fillRef idx="0">
            <a:schemeClr val="dk1"/>
          </a:fillRef>
          <a:effectRef idx="0">
            <a:schemeClr val="dk1"/>
          </a:effectRef>
          <a:fontRef idx="minor">
            <a:schemeClr val="tx1"/>
          </a:fontRef>
        </p:style>
      </p:cxnSp>
      <p:sp>
        <p:nvSpPr>
          <p:cNvPr id="5" name="Slide Number Placeholder 4">
            <a:extLst>
              <a:ext uri="{FF2B5EF4-FFF2-40B4-BE49-F238E27FC236}">
                <a16:creationId xmlns:a16="http://schemas.microsoft.com/office/drawing/2014/main" id="{715E960E-CDF0-45E0-0C39-C6DEC7983898}"/>
              </a:ext>
            </a:extLst>
          </p:cNvPr>
          <p:cNvSpPr>
            <a:spLocks noGrp="1"/>
          </p:cNvSpPr>
          <p:nvPr>
            <p:ph type="sldNum" sz="quarter" idx="12"/>
          </p:nvPr>
        </p:nvSpPr>
        <p:spPr/>
        <p:txBody>
          <a:bodyPr/>
          <a:lstStyle/>
          <a:p>
            <a:fld id="{33943F3E-CE48-48F4-A664-D93E49928CBC}" type="slidenum">
              <a:rPr lang="en-US" smtClean="0"/>
              <a:pPr/>
              <a:t>33</a:t>
            </a:fld>
            <a:endParaRPr lang="en-US" dirty="0"/>
          </a:p>
        </p:txBody>
      </p:sp>
    </p:spTree>
    <p:extLst>
      <p:ext uri="{BB962C8B-B14F-4D97-AF65-F5344CB8AC3E}">
        <p14:creationId xmlns:p14="http://schemas.microsoft.com/office/powerpoint/2010/main" val="98633441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3FE0653F-1F81-402A-BAB1-03EA929B050E}"/>
              </a:ext>
            </a:extLst>
          </p:cNvPr>
          <p:cNvSpPr>
            <a:spLocks noGrp="1"/>
          </p:cNvSpPr>
          <p:nvPr>
            <p:ph type="title"/>
          </p:nvPr>
        </p:nvSpPr>
        <p:spPr/>
        <p:txBody>
          <a:bodyPr/>
          <a:lstStyle/>
          <a:p>
            <a:r>
              <a:rPr lang="en-US" dirty="0">
                <a:latin typeface="Times New Roman" panose="02020603050405020304" pitchFamily="18" charset="0"/>
                <a:cs typeface="Times New Roman" panose="02020603050405020304" pitchFamily="18" charset="0"/>
              </a:rPr>
              <a:t>Indiana Veteran Owned Small Business</a:t>
            </a:r>
          </a:p>
        </p:txBody>
      </p:sp>
      <p:sp>
        <p:nvSpPr>
          <p:cNvPr id="7" name="Content Placeholder 5">
            <a:extLst>
              <a:ext uri="{FF2B5EF4-FFF2-40B4-BE49-F238E27FC236}">
                <a16:creationId xmlns:a16="http://schemas.microsoft.com/office/drawing/2014/main" id="{2184ED6C-1375-41FD-B23B-2D7444D4E192}"/>
              </a:ext>
            </a:extLst>
          </p:cNvPr>
          <p:cNvSpPr txBox="1">
            <a:spLocks/>
          </p:cNvSpPr>
          <p:nvPr/>
        </p:nvSpPr>
        <p:spPr>
          <a:xfrm>
            <a:off x="1371600" y="2286005"/>
            <a:ext cx="9601200" cy="2851480"/>
          </a:xfrm>
          <a:prstGeom prst="rect">
            <a:avLst/>
          </a:prstGeom>
        </p:spPr>
        <p:txBody>
          <a:bodyPr vert="horz" lIns="91440" tIns="45720" rIns="91440" bIns="45720" rtlCol="0" anchor="b">
            <a:normAutofit fontScale="92500" lnSpcReduction="20000"/>
          </a:bodyPr>
          <a:lstStyle>
            <a:lvl1pPr marL="0" indent="0" algn="l" defTabSz="914377" rtl="0" eaLnBrk="1" latinLnBrk="0" hangingPunct="1">
              <a:lnSpc>
                <a:spcPct val="84000"/>
              </a:lnSpc>
              <a:spcBef>
                <a:spcPts val="0"/>
              </a:spcBef>
              <a:spcAft>
                <a:spcPts val="0"/>
              </a:spcAft>
              <a:buFont typeface="Franklin Gothic Book" panose="020B0503020102020204" pitchFamily="34" charset="0"/>
              <a:buNone/>
              <a:defRPr sz="3000" b="0" kern="1200" baseline="0">
                <a:solidFill>
                  <a:schemeClr val="tx2"/>
                </a:solidFill>
                <a:latin typeface="+mn-lt"/>
                <a:ea typeface="+mn-ea"/>
                <a:cs typeface="+mn-cs"/>
              </a:defRPr>
            </a:lvl1pPr>
            <a:lvl2pPr marL="457189" indent="0" algn="l" defTabSz="914377" rtl="0" eaLnBrk="1" latinLnBrk="0" hangingPunct="1">
              <a:lnSpc>
                <a:spcPct val="94000"/>
              </a:lnSpc>
              <a:spcBef>
                <a:spcPts val="500"/>
              </a:spcBef>
              <a:spcAft>
                <a:spcPts val="200"/>
              </a:spcAft>
              <a:buFont typeface="Franklin Gothic Book" panose="020B0503020102020204" pitchFamily="34" charset="0"/>
              <a:buNone/>
              <a:defRPr sz="2000" b="1" i="1" kern="1200" baseline="0">
                <a:solidFill>
                  <a:schemeClr val="tx2"/>
                </a:solidFill>
                <a:latin typeface="+mn-lt"/>
                <a:ea typeface="+mn-ea"/>
                <a:cs typeface="+mn-cs"/>
              </a:defRPr>
            </a:lvl2pPr>
            <a:lvl3pPr marL="914377" indent="0" algn="l" defTabSz="914377" rtl="0" eaLnBrk="1" latinLnBrk="0" hangingPunct="1">
              <a:lnSpc>
                <a:spcPct val="94000"/>
              </a:lnSpc>
              <a:spcBef>
                <a:spcPts val="500"/>
              </a:spcBef>
              <a:spcAft>
                <a:spcPts val="200"/>
              </a:spcAft>
              <a:buFont typeface="Franklin Gothic Book" panose="020B0503020102020204" pitchFamily="34" charset="0"/>
              <a:buNone/>
              <a:defRPr sz="1800" b="1" kern="1200" baseline="0">
                <a:solidFill>
                  <a:schemeClr val="tx2"/>
                </a:solidFill>
                <a:latin typeface="+mn-lt"/>
                <a:ea typeface="+mn-ea"/>
                <a:cs typeface="+mn-cs"/>
              </a:defRPr>
            </a:lvl3pPr>
            <a:lvl4pPr marL="1371566" indent="0" algn="l" defTabSz="914377" rtl="0" eaLnBrk="1" latinLnBrk="0" hangingPunct="1">
              <a:lnSpc>
                <a:spcPct val="94000"/>
              </a:lnSpc>
              <a:spcBef>
                <a:spcPts val="500"/>
              </a:spcBef>
              <a:spcAft>
                <a:spcPts val="200"/>
              </a:spcAft>
              <a:buFont typeface="Franklin Gothic Book" panose="020B0503020102020204" pitchFamily="34" charset="0"/>
              <a:buNone/>
              <a:defRPr sz="1600" b="1" i="1" kern="1200" baseline="0">
                <a:solidFill>
                  <a:schemeClr val="tx2"/>
                </a:solidFill>
                <a:latin typeface="+mn-lt"/>
                <a:ea typeface="+mn-ea"/>
                <a:cs typeface="+mn-cs"/>
              </a:defRPr>
            </a:lvl4pPr>
            <a:lvl5pPr marL="1828754" indent="0" algn="l" defTabSz="914377" rtl="0" eaLnBrk="1" latinLnBrk="0" hangingPunct="1">
              <a:lnSpc>
                <a:spcPct val="94000"/>
              </a:lnSpc>
              <a:spcBef>
                <a:spcPts val="500"/>
              </a:spcBef>
              <a:spcAft>
                <a:spcPts val="200"/>
              </a:spcAft>
              <a:buFont typeface="Franklin Gothic Book" panose="020B0503020102020204" pitchFamily="34" charset="0"/>
              <a:buNone/>
              <a:defRPr sz="1600" b="1" kern="1200" baseline="0">
                <a:solidFill>
                  <a:schemeClr val="tx2"/>
                </a:solidFill>
                <a:latin typeface="+mn-lt"/>
                <a:ea typeface="+mn-ea"/>
                <a:cs typeface="+mn-cs"/>
              </a:defRPr>
            </a:lvl5pPr>
            <a:lvl6pPr marL="2285943" indent="0" algn="l" defTabSz="914377" rtl="0" eaLnBrk="1" latinLnBrk="0" hangingPunct="1">
              <a:lnSpc>
                <a:spcPct val="94000"/>
              </a:lnSpc>
              <a:spcBef>
                <a:spcPts val="500"/>
              </a:spcBef>
              <a:spcAft>
                <a:spcPts val="200"/>
              </a:spcAft>
              <a:buFont typeface="Franklin Gothic Book" panose="020B0503020102020204" pitchFamily="34" charset="0"/>
              <a:buNone/>
              <a:defRPr sz="1600" b="1" i="1" kern="1200" baseline="0">
                <a:solidFill>
                  <a:schemeClr val="tx2"/>
                </a:solidFill>
                <a:latin typeface="+mn-lt"/>
                <a:ea typeface="+mn-ea"/>
                <a:cs typeface="+mn-cs"/>
              </a:defRPr>
            </a:lvl6pPr>
            <a:lvl7pPr marL="2743131" indent="0" algn="l" defTabSz="914377" rtl="0" eaLnBrk="1" latinLnBrk="0" hangingPunct="1">
              <a:lnSpc>
                <a:spcPct val="94000"/>
              </a:lnSpc>
              <a:spcBef>
                <a:spcPts val="500"/>
              </a:spcBef>
              <a:spcAft>
                <a:spcPts val="200"/>
              </a:spcAft>
              <a:buFont typeface="Franklin Gothic Book" panose="020B0503020102020204" pitchFamily="34" charset="0"/>
              <a:buNone/>
              <a:defRPr sz="1600" b="1" kern="1200" baseline="0">
                <a:solidFill>
                  <a:schemeClr val="tx2"/>
                </a:solidFill>
                <a:latin typeface="+mn-lt"/>
                <a:ea typeface="+mn-ea"/>
                <a:cs typeface="+mn-cs"/>
              </a:defRPr>
            </a:lvl7pPr>
            <a:lvl8pPr marL="3200320" indent="0" algn="l" defTabSz="914377" rtl="0" eaLnBrk="1" latinLnBrk="0" hangingPunct="1">
              <a:lnSpc>
                <a:spcPct val="94000"/>
              </a:lnSpc>
              <a:spcBef>
                <a:spcPts val="500"/>
              </a:spcBef>
              <a:spcAft>
                <a:spcPts val="200"/>
              </a:spcAft>
              <a:buFont typeface="Franklin Gothic Book" panose="020B0503020102020204" pitchFamily="34" charset="0"/>
              <a:buNone/>
              <a:defRPr sz="1600" b="1" i="1" kern="1200" baseline="0">
                <a:solidFill>
                  <a:schemeClr val="tx2"/>
                </a:solidFill>
                <a:latin typeface="+mn-lt"/>
                <a:ea typeface="+mn-ea"/>
                <a:cs typeface="+mn-cs"/>
              </a:defRPr>
            </a:lvl8pPr>
            <a:lvl9pPr marL="3657509" indent="0" algn="l" defTabSz="914377" rtl="0" eaLnBrk="1" latinLnBrk="0" hangingPunct="1">
              <a:lnSpc>
                <a:spcPct val="94000"/>
              </a:lnSpc>
              <a:spcBef>
                <a:spcPts val="500"/>
              </a:spcBef>
              <a:spcAft>
                <a:spcPts val="200"/>
              </a:spcAft>
              <a:buFont typeface="Franklin Gothic Book" panose="020B0503020102020204" pitchFamily="34" charset="0"/>
              <a:buNone/>
              <a:defRPr sz="1600" b="1" kern="1200" baseline="0">
                <a:solidFill>
                  <a:schemeClr val="tx2"/>
                </a:solidFill>
                <a:latin typeface="+mn-lt"/>
                <a:ea typeface="+mn-ea"/>
                <a:cs typeface="+mn-cs"/>
              </a:defRPr>
            </a:lvl9pPr>
          </a:lstStyle>
          <a:p>
            <a:pPr>
              <a:lnSpc>
                <a:spcPct val="100000"/>
              </a:lnSpc>
              <a:spcBef>
                <a:spcPts val="1000"/>
              </a:spcBef>
              <a:spcAft>
                <a:spcPts val="200"/>
              </a:spcAft>
            </a:pPr>
            <a:r>
              <a:rPr lang="en-US" sz="1800" b="1" dirty="0">
                <a:solidFill>
                  <a:schemeClr val="tx1"/>
                </a:solidFill>
                <a:latin typeface="Times New Roman" panose="02020603050405020304" pitchFamily="18" charset="0"/>
                <a:cs typeface="Times New Roman" panose="02020603050405020304" pitchFamily="18" charset="0"/>
              </a:rPr>
              <a:t>Prime contractors should note the following: </a:t>
            </a:r>
          </a:p>
          <a:p>
            <a:pPr marL="384038" lvl="1" indent="-384038">
              <a:lnSpc>
                <a:spcPct val="104000"/>
              </a:lnSpc>
              <a:spcBef>
                <a:spcPts val="1000"/>
              </a:spcBef>
              <a:buFont typeface="Franklin Gothic Book" panose="020B0503020102020204" pitchFamily="34" charset="0"/>
              <a:buChar char="■"/>
            </a:pPr>
            <a:r>
              <a:rPr lang="en-US" sz="1800" b="0" i="0" dirty="0">
                <a:solidFill>
                  <a:schemeClr val="tx1"/>
                </a:solidFill>
                <a:latin typeface="Times New Roman" panose="02020603050405020304" pitchFamily="18" charset="0"/>
                <a:cs typeface="Times New Roman" panose="02020603050405020304" pitchFamily="18" charset="0"/>
              </a:rPr>
              <a:t>Pursuant to 25 IAC 9-4-1(c), a Prime Contractor who is an IVOSB can use their own workforce to count toward the goal.</a:t>
            </a:r>
          </a:p>
          <a:p>
            <a:pPr marL="384038" lvl="1" indent="-384038">
              <a:lnSpc>
                <a:spcPct val="104000"/>
              </a:lnSpc>
              <a:spcBef>
                <a:spcPts val="1000"/>
              </a:spcBef>
              <a:buFont typeface="Franklin Gothic Book" panose="020B0503020102020204" pitchFamily="34" charset="0"/>
              <a:buChar char="■"/>
            </a:pPr>
            <a:r>
              <a:rPr lang="en-US" sz="1800" b="0" i="0" dirty="0">
                <a:solidFill>
                  <a:schemeClr val="tx1"/>
                </a:solidFill>
                <a:latin typeface="Times New Roman" panose="02020603050405020304" pitchFamily="18" charset="0"/>
                <a:cs typeface="Times New Roman" panose="02020603050405020304" pitchFamily="18" charset="0"/>
              </a:rPr>
              <a:t>IVOSB must have a Bidder ID (see section 2.3.8 - Department of Administration, Procurement Division).</a:t>
            </a:r>
          </a:p>
          <a:p>
            <a:pPr marL="384038" lvl="1" indent="-384038">
              <a:lnSpc>
                <a:spcPct val="104000"/>
              </a:lnSpc>
              <a:spcBef>
                <a:spcPts val="1000"/>
              </a:spcBef>
              <a:buFont typeface="Franklin Gothic Book" panose="020B0503020102020204" pitchFamily="34" charset="0"/>
              <a:buChar char="■"/>
            </a:pPr>
            <a:r>
              <a:rPr lang="en-US" sz="1800" b="0" i="0" dirty="0">
                <a:solidFill>
                  <a:schemeClr val="tx1"/>
                </a:solidFill>
                <a:latin typeface="Times New Roman" panose="02020603050405020304" pitchFamily="18" charset="0"/>
                <a:cs typeface="Times New Roman" panose="02020603050405020304" pitchFamily="18" charset="0"/>
              </a:rPr>
              <a:t>Prime contractor and/or subcontractors’ Certification Letter(s), provided by IDOA or Federal Center for Veterans Business Enterprise (</a:t>
            </a:r>
            <a:r>
              <a:rPr lang="en-US" sz="1800" b="0" i="0" dirty="0">
                <a:solidFill>
                  <a:schemeClr val="tx1"/>
                </a:solidFill>
                <a:latin typeface="Times New Roman" panose="02020603050405020304" pitchFamily="18" charset="0"/>
                <a:cs typeface="Times New Roman" panose="02020603050405020304" pitchFamily="18" charset="0"/>
                <a:hlinkClick r:id="rId2" tooltip="VA OSDBU">
                  <a:extLst>
                    <a:ext uri="{A12FA001-AC4F-418D-AE19-62706E023703}">
                      <ahyp:hlinkClr xmlns:ahyp="http://schemas.microsoft.com/office/drawing/2018/hyperlinkcolor" val="tx"/>
                    </a:ext>
                  </a:extLst>
                </a:hlinkClick>
              </a:rPr>
              <a:t>VA OSDBU</a:t>
            </a:r>
            <a:r>
              <a:rPr lang="en-US" sz="1800" b="0" i="0" dirty="0">
                <a:solidFill>
                  <a:schemeClr val="tx1"/>
                </a:solidFill>
                <a:latin typeface="Times New Roman" panose="02020603050405020304" pitchFamily="18" charset="0"/>
                <a:cs typeface="Times New Roman" panose="02020603050405020304" pitchFamily="18" charset="0"/>
              </a:rPr>
              <a:t>), must accompany the proposal to show current status of certification.</a:t>
            </a:r>
          </a:p>
          <a:p>
            <a:pPr marL="384038" lvl="1" indent="-384038">
              <a:lnSpc>
                <a:spcPct val="104000"/>
              </a:lnSpc>
              <a:spcBef>
                <a:spcPts val="1000"/>
              </a:spcBef>
              <a:buFont typeface="Franklin Gothic Book" panose="020B0503020102020204" pitchFamily="34" charset="0"/>
              <a:buChar char="■"/>
            </a:pPr>
            <a:r>
              <a:rPr lang="en-US" sz="1800" b="0" i="0" dirty="0">
                <a:solidFill>
                  <a:schemeClr val="tx1"/>
                </a:solidFill>
                <a:latin typeface="Times New Roman" panose="02020603050405020304" pitchFamily="18" charset="0"/>
                <a:cs typeface="Times New Roman" panose="02020603050405020304" pitchFamily="18" charset="0"/>
              </a:rPr>
              <a:t>Each firm may only serve as one classification – MBE, WBE</a:t>
            </a:r>
            <a:r>
              <a:rPr lang="en-US" sz="1800" b="0" i="0" dirty="0">
                <a:solidFill>
                  <a:schemeClr val="tx1"/>
                </a:solidFill>
                <a:highlight>
                  <a:srgbClr val="FFFFFF"/>
                </a:highlight>
                <a:latin typeface="Times New Roman" panose="02020603050405020304" pitchFamily="18" charset="0"/>
                <a:cs typeface="Times New Roman" panose="02020603050405020304" pitchFamily="18" charset="0"/>
              </a:rPr>
              <a:t>, or IVOSB (see sections 1.21 and 1.22).</a:t>
            </a:r>
          </a:p>
          <a:p>
            <a:endParaRPr lang="en-US" dirty="0">
              <a:solidFill>
                <a:schemeClr val="tx1"/>
              </a:solidFill>
            </a:endParaRPr>
          </a:p>
        </p:txBody>
      </p:sp>
      <p:sp>
        <p:nvSpPr>
          <p:cNvPr id="2" name="Slide Number Placeholder 1">
            <a:extLst>
              <a:ext uri="{FF2B5EF4-FFF2-40B4-BE49-F238E27FC236}">
                <a16:creationId xmlns:a16="http://schemas.microsoft.com/office/drawing/2014/main" id="{68CE145C-950A-CEED-D2E9-EC72AA49E4B0}"/>
              </a:ext>
            </a:extLst>
          </p:cNvPr>
          <p:cNvSpPr>
            <a:spLocks noGrp="1"/>
          </p:cNvSpPr>
          <p:nvPr>
            <p:ph type="sldNum" sz="quarter" idx="12"/>
          </p:nvPr>
        </p:nvSpPr>
        <p:spPr/>
        <p:txBody>
          <a:bodyPr/>
          <a:lstStyle/>
          <a:p>
            <a:fld id="{33943F3E-CE48-48F4-A664-D93E49928CBC}" type="slidenum">
              <a:rPr lang="en-US" smtClean="0"/>
              <a:pPr/>
              <a:t>34</a:t>
            </a:fld>
            <a:endParaRPr lang="en-US" dirty="0"/>
          </a:p>
        </p:txBody>
      </p:sp>
    </p:spTree>
    <p:extLst>
      <p:ext uri="{BB962C8B-B14F-4D97-AF65-F5344CB8AC3E}">
        <p14:creationId xmlns:p14="http://schemas.microsoft.com/office/powerpoint/2010/main" val="1201868883"/>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3FE0653F-1F81-402A-BAB1-03EA929B050E}"/>
              </a:ext>
            </a:extLst>
          </p:cNvPr>
          <p:cNvSpPr>
            <a:spLocks noGrp="1"/>
          </p:cNvSpPr>
          <p:nvPr>
            <p:ph type="title"/>
          </p:nvPr>
        </p:nvSpPr>
        <p:spPr/>
        <p:txBody>
          <a:bodyPr/>
          <a:lstStyle/>
          <a:p>
            <a:r>
              <a:rPr lang="en-US" dirty="0">
                <a:latin typeface="Times New Roman" panose="02020603050405020304" pitchFamily="18" charset="0"/>
                <a:cs typeface="Times New Roman" panose="02020603050405020304" pitchFamily="18" charset="0"/>
              </a:rPr>
              <a:t>Indiana Veteran Owned Small Business</a:t>
            </a:r>
          </a:p>
        </p:txBody>
      </p:sp>
      <p:sp>
        <p:nvSpPr>
          <p:cNvPr id="7" name="Content Placeholder 5">
            <a:extLst>
              <a:ext uri="{FF2B5EF4-FFF2-40B4-BE49-F238E27FC236}">
                <a16:creationId xmlns:a16="http://schemas.microsoft.com/office/drawing/2014/main" id="{2184ED6C-1375-41FD-B23B-2D7444D4E192}"/>
              </a:ext>
            </a:extLst>
          </p:cNvPr>
          <p:cNvSpPr txBox="1">
            <a:spLocks/>
          </p:cNvSpPr>
          <p:nvPr/>
        </p:nvSpPr>
        <p:spPr>
          <a:xfrm>
            <a:off x="1371600" y="2335017"/>
            <a:ext cx="9601200" cy="2851480"/>
          </a:xfrm>
          <a:prstGeom prst="rect">
            <a:avLst/>
          </a:prstGeom>
        </p:spPr>
        <p:txBody>
          <a:bodyPr vert="horz" lIns="91440" tIns="45720" rIns="91440" bIns="45720" rtlCol="0" anchor="b">
            <a:normAutofit/>
          </a:bodyPr>
          <a:lstStyle>
            <a:lvl1pPr marL="0" indent="0" algn="l" defTabSz="914377" rtl="0" eaLnBrk="1" latinLnBrk="0" hangingPunct="1">
              <a:lnSpc>
                <a:spcPct val="84000"/>
              </a:lnSpc>
              <a:spcBef>
                <a:spcPts val="0"/>
              </a:spcBef>
              <a:spcAft>
                <a:spcPts val="0"/>
              </a:spcAft>
              <a:buFont typeface="Franklin Gothic Book" panose="020B0503020102020204" pitchFamily="34" charset="0"/>
              <a:buNone/>
              <a:defRPr sz="3000" b="0" kern="1200" baseline="0">
                <a:solidFill>
                  <a:schemeClr val="tx2"/>
                </a:solidFill>
                <a:latin typeface="+mn-lt"/>
                <a:ea typeface="+mn-ea"/>
                <a:cs typeface="+mn-cs"/>
              </a:defRPr>
            </a:lvl1pPr>
            <a:lvl2pPr marL="457189" indent="0" algn="l" defTabSz="914377" rtl="0" eaLnBrk="1" latinLnBrk="0" hangingPunct="1">
              <a:lnSpc>
                <a:spcPct val="94000"/>
              </a:lnSpc>
              <a:spcBef>
                <a:spcPts val="500"/>
              </a:spcBef>
              <a:spcAft>
                <a:spcPts val="200"/>
              </a:spcAft>
              <a:buFont typeface="Franklin Gothic Book" panose="020B0503020102020204" pitchFamily="34" charset="0"/>
              <a:buNone/>
              <a:defRPr sz="2000" b="1" i="1" kern="1200" baseline="0">
                <a:solidFill>
                  <a:schemeClr val="tx2"/>
                </a:solidFill>
                <a:latin typeface="+mn-lt"/>
                <a:ea typeface="+mn-ea"/>
                <a:cs typeface="+mn-cs"/>
              </a:defRPr>
            </a:lvl2pPr>
            <a:lvl3pPr marL="914377" indent="0" algn="l" defTabSz="914377" rtl="0" eaLnBrk="1" latinLnBrk="0" hangingPunct="1">
              <a:lnSpc>
                <a:spcPct val="94000"/>
              </a:lnSpc>
              <a:spcBef>
                <a:spcPts val="500"/>
              </a:spcBef>
              <a:spcAft>
                <a:spcPts val="200"/>
              </a:spcAft>
              <a:buFont typeface="Franklin Gothic Book" panose="020B0503020102020204" pitchFamily="34" charset="0"/>
              <a:buNone/>
              <a:defRPr sz="1800" b="1" kern="1200" baseline="0">
                <a:solidFill>
                  <a:schemeClr val="tx2"/>
                </a:solidFill>
                <a:latin typeface="+mn-lt"/>
                <a:ea typeface="+mn-ea"/>
                <a:cs typeface="+mn-cs"/>
              </a:defRPr>
            </a:lvl3pPr>
            <a:lvl4pPr marL="1371566" indent="0" algn="l" defTabSz="914377" rtl="0" eaLnBrk="1" latinLnBrk="0" hangingPunct="1">
              <a:lnSpc>
                <a:spcPct val="94000"/>
              </a:lnSpc>
              <a:spcBef>
                <a:spcPts val="500"/>
              </a:spcBef>
              <a:spcAft>
                <a:spcPts val="200"/>
              </a:spcAft>
              <a:buFont typeface="Franklin Gothic Book" panose="020B0503020102020204" pitchFamily="34" charset="0"/>
              <a:buNone/>
              <a:defRPr sz="1600" b="1" i="1" kern="1200" baseline="0">
                <a:solidFill>
                  <a:schemeClr val="tx2"/>
                </a:solidFill>
                <a:latin typeface="+mn-lt"/>
                <a:ea typeface="+mn-ea"/>
                <a:cs typeface="+mn-cs"/>
              </a:defRPr>
            </a:lvl4pPr>
            <a:lvl5pPr marL="1828754" indent="0" algn="l" defTabSz="914377" rtl="0" eaLnBrk="1" latinLnBrk="0" hangingPunct="1">
              <a:lnSpc>
                <a:spcPct val="94000"/>
              </a:lnSpc>
              <a:spcBef>
                <a:spcPts val="500"/>
              </a:spcBef>
              <a:spcAft>
                <a:spcPts val="200"/>
              </a:spcAft>
              <a:buFont typeface="Franklin Gothic Book" panose="020B0503020102020204" pitchFamily="34" charset="0"/>
              <a:buNone/>
              <a:defRPr sz="1600" b="1" kern="1200" baseline="0">
                <a:solidFill>
                  <a:schemeClr val="tx2"/>
                </a:solidFill>
                <a:latin typeface="+mn-lt"/>
                <a:ea typeface="+mn-ea"/>
                <a:cs typeface="+mn-cs"/>
              </a:defRPr>
            </a:lvl5pPr>
            <a:lvl6pPr marL="2285943" indent="0" algn="l" defTabSz="914377" rtl="0" eaLnBrk="1" latinLnBrk="0" hangingPunct="1">
              <a:lnSpc>
                <a:spcPct val="94000"/>
              </a:lnSpc>
              <a:spcBef>
                <a:spcPts val="500"/>
              </a:spcBef>
              <a:spcAft>
                <a:spcPts val="200"/>
              </a:spcAft>
              <a:buFont typeface="Franklin Gothic Book" panose="020B0503020102020204" pitchFamily="34" charset="0"/>
              <a:buNone/>
              <a:defRPr sz="1600" b="1" i="1" kern="1200" baseline="0">
                <a:solidFill>
                  <a:schemeClr val="tx2"/>
                </a:solidFill>
                <a:latin typeface="+mn-lt"/>
                <a:ea typeface="+mn-ea"/>
                <a:cs typeface="+mn-cs"/>
              </a:defRPr>
            </a:lvl6pPr>
            <a:lvl7pPr marL="2743131" indent="0" algn="l" defTabSz="914377" rtl="0" eaLnBrk="1" latinLnBrk="0" hangingPunct="1">
              <a:lnSpc>
                <a:spcPct val="94000"/>
              </a:lnSpc>
              <a:spcBef>
                <a:spcPts val="500"/>
              </a:spcBef>
              <a:spcAft>
                <a:spcPts val="200"/>
              </a:spcAft>
              <a:buFont typeface="Franklin Gothic Book" panose="020B0503020102020204" pitchFamily="34" charset="0"/>
              <a:buNone/>
              <a:defRPr sz="1600" b="1" kern="1200" baseline="0">
                <a:solidFill>
                  <a:schemeClr val="tx2"/>
                </a:solidFill>
                <a:latin typeface="+mn-lt"/>
                <a:ea typeface="+mn-ea"/>
                <a:cs typeface="+mn-cs"/>
              </a:defRPr>
            </a:lvl7pPr>
            <a:lvl8pPr marL="3200320" indent="0" algn="l" defTabSz="914377" rtl="0" eaLnBrk="1" latinLnBrk="0" hangingPunct="1">
              <a:lnSpc>
                <a:spcPct val="94000"/>
              </a:lnSpc>
              <a:spcBef>
                <a:spcPts val="500"/>
              </a:spcBef>
              <a:spcAft>
                <a:spcPts val="200"/>
              </a:spcAft>
              <a:buFont typeface="Franklin Gothic Book" panose="020B0503020102020204" pitchFamily="34" charset="0"/>
              <a:buNone/>
              <a:defRPr sz="1600" b="1" i="1" kern="1200" baseline="0">
                <a:solidFill>
                  <a:schemeClr val="tx2"/>
                </a:solidFill>
                <a:latin typeface="+mn-lt"/>
                <a:ea typeface="+mn-ea"/>
                <a:cs typeface="+mn-cs"/>
              </a:defRPr>
            </a:lvl8pPr>
            <a:lvl9pPr marL="3657509" indent="0" algn="l" defTabSz="914377" rtl="0" eaLnBrk="1" latinLnBrk="0" hangingPunct="1">
              <a:lnSpc>
                <a:spcPct val="94000"/>
              </a:lnSpc>
              <a:spcBef>
                <a:spcPts val="500"/>
              </a:spcBef>
              <a:spcAft>
                <a:spcPts val="200"/>
              </a:spcAft>
              <a:buFont typeface="Franklin Gothic Book" panose="020B0503020102020204" pitchFamily="34" charset="0"/>
              <a:buNone/>
              <a:defRPr sz="1600" b="1" kern="1200" baseline="0">
                <a:solidFill>
                  <a:schemeClr val="tx2"/>
                </a:solidFill>
                <a:latin typeface="+mn-lt"/>
                <a:ea typeface="+mn-ea"/>
                <a:cs typeface="+mn-cs"/>
              </a:defRPr>
            </a:lvl9pPr>
          </a:lstStyle>
          <a:p>
            <a:pPr>
              <a:lnSpc>
                <a:spcPct val="90000"/>
              </a:lnSpc>
              <a:spcBef>
                <a:spcPts val="1000"/>
              </a:spcBef>
              <a:spcAft>
                <a:spcPts val="200"/>
              </a:spcAft>
              <a:defRPr/>
            </a:pPr>
            <a:r>
              <a:rPr lang="en-US" sz="2000" b="1" dirty="0">
                <a:solidFill>
                  <a:schemeClr val="tx1"/>
                </a:solidFill>
                <a:latin typeface="Times New Roman" panose="02020603050405020304" pitchFamily="18" charset="0"/>
                <a:cs typeface="Times New Roman" panose="02020603050405020304" pitchFamily="18" charset="0"/>
              </a:rPr>
              <a:t>Prime contractors must ensure that the proposed subcontractors meet the following criteria:</a:t>
            </a:r>
          </a:p>
          <a:p>
            <a:pPr marL="384038" lvl="1" indent="-384038">
              <a:lnSpc>
                <a:spcPct val="84000"/>
              </a:lnSpc>
              <a:spcBef>
                <a:spcPts val="1000"/>
              </a:spcBef>
              <a:buFont typeface="Franklin Gothic Book" panose="020B0503020102020204" pitchFamily="34" charset="0"/>
              <a:buChar char="■"/>
            </a:pPr>
            <a:r>
              <a:rPr lang="en-US" b="0" i="0" dirty="0">
                <a:solidFill>
                  <a:schemeClr val="tx1"/>
                </a:solidFill>
                <a:latin typeface="Times New Roman" panose="02020603050405020304" pitchFamily="18" charset="0"/>
                <a:cs typeface="Times New Roman" panose="02020603050405020304" pitchFamily="18" charset="0"/>
              </a:rPr>
              <a:t>Must be listed on </a:t>
            </a:r>
            <a:r>
              <a:rPr lang="en-US" b="0" i="0" dirty="0">
                <a:solidFill>
                  <a:schemeClr val="tx1"/>
                </a:solidFill>
                <a:latin typeface="Times New Roman" panose="02020603050405020304" pitchFamily="18" charset="0"/>
                <a:cs typeface="Times New Roman" panose="02020603050405020304" pitchFamily="18" charset="0"/>
                <a:hlinkClick r:id="rId2" tooltip="VA OSDBU">
                  <a:extLst>
                    <a:ext uri="{A12FA001-AC4F-418D-AE19-62706E023703}">
                      <ahyp:hlinkClr xmlns:ahyp="http://schemas.microsoft.com/office/drawing/2018/hyperlinkcolor" val="tx"/>
                    </a:ext>
                  </a:extLst>
                </a:hlinkClick>
              </a:rPr>
              <a:t>VA OSDBU</a:t>
            </a:r>
            <a:r>
              <a:rPr lang="en-US" b="0" i="0" dirty="0">
                <a:solidFill>
                  <a:schemeClr val="tx1"/>
                </a:solidFill>
                <a:latin typeface="Times New Roman" panose="02020603050405020304" pitchFamily="18" charset="0"/>
                <a:cs typeface="Times New Roman" panose="02020603050405020304" pitchFamily="18" charset="0"/>
              </a:rPr>
              <a:t> registry or listed on the IDOA Directory of Certified Firms, on or before the proposal due date. </a:t>
            </a:r>
          </a:p>
          <a:p>
            <a:pPr marL="384038" lvl="1" indent="-384038">
              <a:lnSpc>
                <a:spcPct val="84000"/>
              </a:lnSpc>
              <a:spcBef>
                <a:spcPts val="1000"/>
              </a:spcBef>
              <a:buFont typeface="Franklin Gothic Book" panose="020B0503020102020204" pitchFamily="34" charset="0"/>
              <a:buChar char="■"/>
            </a:pPr>
            <a:r>
              <a:rPr lang="en-US" b="0" i="0" dirty="0">
                <a:solidFill>
                  <a:schemeClr val="tx1"/>
                </a:solidFill>
                <a:latin typeface="Times New Roman" panose="02020603050405020304" pitchFamily="18" charset="0"/>
                <a:cs typeface="Times New Roman" panose="02020603050405020304" pitchFamily="18" charset="0"/>
              </a:rPr>
              <a:t>Serve a Valuable Scope Contribution (VSC) on the engagement, as confirmed by the State.</a:t>
            </a:r>
          </a:p>
          <a:p>
            <a:pPr marL="384038" lvl="1" indent="-384038">
              <a:lnSpc>
                <a:spcPct val="84000"/>
              </a:lnSpc>
              <a:spcBef>
                <a:spcPts val="1000"/>
              </a:spcBef>
              <a:buFont typeface="Franklin Gothic Book" panose="020B0503020102020204" pitchFamily="34" charset="0"/>
              <a:buChar char="■"/>
            </a:pPr>
            <a:r>
              <a:rPr lang="en-US" b="0" i="0" dirty="0">
                <a:solidFill>
                  <a:schemeClr val="tx1"/>
                </a:solidFill>
                <a:latin typeface="Times New Roman" panose="02020603050405020304" pitchFamily="18" charset="0"/>
                <a:cs typeface="Times New Roman" panose="02020603050405020304" pitchFamily="18" charset="0"/>
              </a:rPr>
              <a:t>Provide the goods or services specific to the contract and within the industry area for which it is certified.</a:t>
            </a:r>
          </a:p>
          <a:p>
            <a:endParaRPr lang="en-US" sz="3600" dirty="0">
              <a:solidFill>
                <a:schemeClr val="tx1"/>
              </a:solidFill>
            </a:endParaRPr>
          </a:p>
        </p:txBody>
      </p:sp>
      <p:sp>
        <p:nvSpPr>
          <p:cNvPr id="2" name="Slide Number Placeholder 1">
            <a:extLst>
              <a:ext uri="{FF2B5EF4-FFF2-40B4-BE49-F238E27FC236}">
                <a16:creationId xmlns:a16="http://schemas.microsoft.com/office/drawing/2014/main" id="{A026F144-55CA-423B-77B4-198E9ABCB307}"/>
              </a:ext>
            </a:extLst>
          </p:cNvPr>
          <p:cNvSpPr>
            <a:spLocks noGrp="1"/>
          </p:cNvSpPr>
          <p:nvPr>
            <p:ph type="sldNum" sz="quarter" idx="12"/>
          </p:nvPr>
        </p:nvSpPr>
        <p:spPr/>
        <p:txBody>
          <a:bodyPr/>
          <a:lstStyle/>
          <a:p>
            <a:fld id="{33943F3E-CE48-48F4-A664-D93E49928CBC}" type="slidenum">
              <a:rPr lang="en-US" smtClean="0"/>
              <a:pPr/>
              <a:t>35</a:t>
            </a:fld>
            <a:endParaRPr lang="en-US" dirty="0"/>
          </a:p>
        </p:txBody>
      </p:sp>
    </p:spTree>
    <p:extLst>
      <p:ext uri="{BB962C8B-B14F-4D97-AF65-F5344CB8AC3E}">
        <p14:creationId xmlns:p14="http://schemas.microsoft.com/office/powerpoint/2010/main" val="1073833114"/>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latin typeface="Times New Roman" panose="02020603050405020304" pitchFamily="18" charset="0"/>
                <a:cs typeface="Times New Roman" panose="02020603050405020304" pitchFamily="18" charset="0"/>
              </a:rPr>
              <a:t>Indiana Veteran Owned Small Business</a:t>
            </a:r>
          </a:p>
        </p:txBody>
      </p:sp>
      <p:sp>
        <p:nvSpPr>
          <p:cNvPr id="7" name="Right Arrow 10">
            <a:extLst>
              <a:ext uri="{FF2B5EF4-FFF2-40B4-BE49-F238E27FC236}">
                <a16:creationId xmlns:a16="http://schemas.microsoft.com/office/drawing/2014/main" id="{0B59D8D5-1A76-4A81-B70D-CA2B82D74BEA}"/>
              </a:ext>
            </a:extLst>
          </p:cNvPr>
          <p:cNvSpPr/>
          <p:nvPr/>
        </p:nvSpPr>
        <p:spPr>
          <a:xfrm>
            <a:off x="1267682" y="2651867"/>
            <a:ext cx="685800" cy="228600"/>
          </a:xfrm>
          <a:prstGeom prst="rightArrow">
            <a:avLst/>
          </a:prstGeom>
          <a:solidFill>
            <a:schemeClr val="tx1"/>
          </a:solidFill>
          <a:ln>
            <a:solidFill>
              <a:schemeClr val="tx1"/>
            </a:solidFill>
          </a:ln>
        </p:spPr>
        <p:style>
          <a:lnRef idx="1">
            <a:schemeClr val="accent4"/>
          </a:lnRef>
          <a:fillRef idx="3">
            <a:schemeClr val="accent4"/>
          </a:fillRef>
          <a:effectRef idx="2">
            <a:schemeClr val="accent4"/>
          </a:effectRef>
          <a:fontRef idx="minor">
            <a:schemeClr val="lt1"/>
          </a:fontRef>
        </p:style>
        <p:txBody>
          <a:bodyPr anchor="ctr"/>
          <a:lstStyle/>
          <a:p>
            <a:pPr algn="ctr">
              <a:defRPr/>
            </a:pPr>
            <a:endParaRPr lang="en-US" b="1" dirty="0">
              <a:ln w="12700">
                <a:solidFill>
                  <a:schemeClr val="tx2">
                    <a:satMod val="155000"/>
                  </a:schemeClr>
                </a:solidFill>
                <a:prstDash val="solid"/>
              </a:ln>
              <a:solidFill>
                <a:srgbClr val="FF3300"/>
              </a:solidFill>
              <a:effectLst>
                <a:outerShdw blurRad="41275" dist="20320" dir="1800000" algn="tl" rotWithShape="0">
                  <a:srgbClr val="000000">
                    <a:alpha val="40000"/>
                  </a:srgbClr>
                </a:outerShdw>
              </a:effectLst>
              <a:latin typeface="Garamond" pitchFamily="18" charset="0"/>
            </a:endParaRPr>
          </a:p>
        </p:txBody>
      </p:sp>
      <p:sp>
        <p:nvSpPr>
          <p:cNvPr id="8" name="Right Arrow 10">
            <a:extLst>
              <a:ext uri="{FF2B5EF4-FFF2-40B4-BE49-F238E27FC236}">
                <a16:creationId xmlns:a16="http://schemas.microsoft.com/office/drawing/2014/main" id="{0B59D8D5-1A76-4A81-B70D-CA2B82D74BEA}"/>
              </a:ext>
            </a:extLst>
          </p:cNvPr>
          <p:cNvSpPr/>
          <p:nvPr/>
        </p:nvSpPr>
        <p:spPr>
          <a:xfrm>
            <a:off x="1267682" y="3242468"/>
            <a:ext cx="685800" cy="228600"/>
          </a:xfrm>
          <a:prstGeom prst="rightArrow">
            <a:avLst/>
          </a:prstGeom>
          <a:solidFill>
            <a:schemeClr val="tx1"/>
          </a:solidFill>
          <a:ln>
            <a:solidFill>
              <a:schemeClr val="tx1"/>
            </a:solidFill>
          </a:ln>
        </p:spPr>
        <p:style>
          <a:lnRef idx="1">
            <a:schemeClr val="accent4"/>
          </a:lnRef>
          <a:fillRef idx="3">
            <a:schemeClr val="accent4"/>
          </a:fillRef>
          <a:effectRef idx="2">
            <a:schemeClr val="accent4"/>
          </a:effectRef>
          <a:fontRef idx="minor">
            <a:schemeClr val="lt1"/>
          </a:fontRef>
        </p:style>
        <p:txBody>
          <a:bodyPr anchor="ctr"/>
          <a:lstStyle/>
          <a:p>
            <a:pPr algn="ctr">
              <a:defRPr/>
            </a:pPr>
            <a:endParaRPr lang="en-US" b="1" dirty="0">
              <a:ln w="12700">
                <a:solidFill>
                  <a:schemeClr val="tx2">
                    <a:satMod val="155000"/>
                  </a:schemeClr>
                </a:solidFill>
                <a:prstDash val="solid"/>
              </a:ln>
              <a:solidFill>
                <a:srgbClr val="FF3300"/>
              </a:solidFill>
              <a:effectLst>
                <a:outerShdw blurRad="41275" dist="20320" dir="1800000" algn="tl" rotWithShape="0">
                  <a:srgbClr val="000000">
                    <a:alpha val="40000"/>
                  </a:srgbClr>
                </a:outerShdw>
              </a:effectLst>
              <a:latin typeface="Garamond" pitchFamily="18" charset="0"/>
            </a:endParaRPr>
          </a:p>
        </p:txBody>
      </p:sp>
      <p:sp>
        <p:nvSpPr>
          <p:cNvPr id="9" name="Right Arrow 10">
            <a:extLst>
              <a:ext uri="{FF2B5EF4-FFF2-40B4-BE49-F238E27FC236}">
                <a16:creationId xmlns:a16="http://schemas.microsoft.com/office/drawing/2014/main" id="{0B59D8D5-1A76-4A81-B70D-CA2B82D74BEA}"/>
              </a:ext>
            </a:extLst>
          </p:cNvPr>
          <p:cNvSpPr/>
          <p:nvPr/>
        </p:nvSpPr>
        <p:spPr>
          <a:xfrm>
            <a:off x="1267682" y="4699246"/>
            <a:ext cx="685800" cy="228600"/>
          </a:xfrm>
          <a:prstGeom prst="rightArrow">
            <a:avLst/>
          </a:prstGeom>
          <a:solidFill>
            <a:schemeClr val="tx1"/>
          </a:solidFill>
          <a:ln>
            <a:solidFill>
              <a:schemeClr val="tx1"/>
            </a:solidFill>
          </a:ln>
        </p:spPr>
        <p:style>
          <a:lnRef idx="1">
            <a:schemeClr val="accent4"/>
          </a:lnRef>
          <a:fillRef idx="3">
            <a:schemeClr val="accent4"/>
          </a:fillRef>
          <a:effectRef idx="2">
            <a:schemeClr val="accent4"/>
          </a:effectRef>
          <a:fontRef idx="minor">
            <a:schemeClr val="lt1"/>
          </a:fontRef>
        </p:style>
        <p:txBody>
          <a:bodyPr anchor="ctr"/>
          <a:lstStyle/>
          <a:p>
            <a:pPr algn="ctr">
              <a:defRPr/>
            </a:pPr>
            <a:endParaRPr lang="en-US" b="1" dirty="0">
              <a:ln w="12700">
                <a:solidFill>
                  <a:schemeClr val="tx2">
                    <a:satMod val="155000"/>
                  </a:schemeClr>
                </a:solidFill>
                <a:prstDash val="solid"/>
              </a:ln>
              <a:solidFill>
                <a:srgbClr val="FF3300"/>
              </a:solidFill>
              <a:effectLst>
                <a:outerShdw blurRad="41275" dist="20320" dir="1800000" algn="tl" rotWithShape="0">
                  <a:srgbClr val="000000">
                    <a:alpha val="40000"/>
                  </a:srgbClr>
                </a:outerShdw>
              </a:effectLst>
              <a:latin typeface="Garamond" pitchFamily="18" charset="0"/>
            </a:endParaRPr>
          </a:p>
        </p:txBody>
      </p:sp>
      <p:sp>
        <p:nvSpPr>
          <p:cNvPr id="10" name="Right Arrow 10">
            <a:extLst>
              <a:ext uri="{FF2B5EF4-FFF2-40B4-BE49-F238E27FC236}">
                <a16:creationId xmlns:a16="http://schemas.microsoft.com/office/drawing/2014/main" id="{0B59D8D5-1A76-4A81-B70D-CA2B82D74BEA}"/>
              </a:ext>
            </a:extLst>
          </p:cNvPr>
          <p:cNvSpPr/>
          <p:nvPr/>
        </p:nvSpPr>
        <p:spPr>
          <a:xfrm>
            <a:off x="1267682" y="4300225"/>
            <a:ext cx="685800" cy="228600"/>
          </a:xfrm>
          <a:prstGeom prst="rightArrow">
            <a:avLst/>
          </a:prstGeom>
          <a:solidFill>
            <a:schemeClr val="tx1"/>
          </a:solidFill>
          <a:ln>
            <a:solidFill>
              <a:schemeClr val="tx1"/>
            </a:solidFill>
          </a:ln>
        </p:spPr>
        <p:style>
          <a:lnRef idx="1">
            <a:schemeClr val="accent4"/>
          </a:lnRef>
          <a:fillRef idx="3">
            <a:schemeClr val="accent4"/>
          </a:fillRef>
          <a:effectRef idx="2">
            <a:schemeClr val="accent4"/>
          </a:effectRef>
          <a:fontRef idx="minor">
            <a:schemeClr val="lt1"/>
          </a:fontRef>
        </p:style>
        <p:txBody>
          <a:bodyPr anchor="ctr"/>
          <a:lstStyle/>
          <a:p>
            <a:pPr algn="ctr">
              <a:defRPr/>
            </a:pPr>
            <a:endParaRPr lang="en-US" b="1" dirty="0">
              <a:ln w="12700">
                <a:solidFill>
                  <a:schemeClr val="tx2">
                    <a:satMod val="155000"/>
                  </a:schemeClr>
                </a:solidFill>
                <a:prstDash val="solid"/>
              </a:ln>
              <a:solidFill>
                <a:srgbClr val="FF3300"/>
              </a:solidFill>
              <a:effectLst>
                <a:outerShdw blurRad="41275" dist="20320" dir="1800000" algn="tl" rotWithShape="0">
                  <a:srgbClr val="000000">
                    <a:alpha val="40000"/>
                  </a:srgbClr>
                </a:outerShdw>
              </a:effectLst>
              <a:latin typeface="Garamond" pitchFamily="18" charset="0"/>
            </a:endParaRPr>
          </a:p>
        </p:txBody>
      </p:sp>
      <p:sp>
        <p:nvSpPr>
          <p:cNvPr id="11" name="Right Arrow 10"/>
          <p:cNvSpPr/>
          <p:nvPr/>
        </p:nvSpPr>
        <p:spPr>
          <a:xfrm rot="10800000" flipV="1">
            <a:off x="9896338" y="4600374"/>
            <a:ext cx="775141" cy="303855"/>
          </a:xfrm>
          <a:prstGeom prst="rightArrow">
            <a:avLst/>
          </a:prstGeom>
          <a:solidFill>
            <a:schemeClr val="tx1"/>
          </a:solidFill>
          <a:ln>
            <a:solidFill>
              <a:schemeClr val="tx1"/>
            </a:solidFill>
          </a:ln>
        </p:spPr>
        <p:style>
          <a:lnRef idx="1">
            <a:schemeClr val="accent4"/>
          </a:lnRef>
          <a:fillRef idx="3">
            <a:schemeClr val="accent4"/>
          </a:fillRef>
          <a:effectRef idx="2">
            <a:schemeClr val="accent4"/>
          </a:effectRef>
          <a:fontRef idx="minor">
            <a:schemeClr val="lt1"/>
          </a:fontRef>
        </p:style>
        <p:txBody>
          <a:bodyPr anchor="ctr"/>
          <a:lstStyle/>
          <a:p>
            <a:pPr algn="ctr">
              <a:defRPr/>
            </a:pPr>
            <a:endParaRPr lang="en-US" b="1" dirty="0">
              <a:ln w="12700">
                <a:solidFill>
                  <a:schemeClr val="tx2">
                    <a:satMod val="155000"/>
                  </a:schemeClr>
                </a:solidFill>
                <a:prstDash val="solid"/>
              </a:ln>
              <a:solidFill>
                <a:srgbClr val="FF3300"/>
              </a:solidFill>
              <a:effectLst>
                <a:outerShdw blurRad="41275" dist="20320" dir="1800000" algn="tl" rotWithShape="0">
                  <a:srgbClr val="000000">
                    <a:alpha val="40000"/>
                  </a:srgbClr>
                </a:outerShdw>
              </a:effectLst>
              <a:latin typeface="Garamond" pitchFamily="18" charset="0"/>
            </a:endParaRPr>
          </a:p>
        </p:txBody>
      </p:sp>
      <p:pic>
        <p:nvPicPr>
          <p:cNvPr id="2" name="Picture 1">
            <a:extLst>
              <a:ext uri="{FF2B5EF4-FFF2-40B4-BE49-F238E27FC236}">
                <a16:creationId xmlns:a16="http://schemas.microsoft.com/office/drawing/2014/main" id="{51B6169E-56E0-45D1-B311-A2028403BF02}"/>
              </a:ext>
            </a:extLst>
          </p:cNvPr>
          <p:cNvPicPr>
            <a:picLocks noChangeAspect="1"/>
          </p:cNvPicPr>
          <p:nvPr/>
        </p:nvPicPr>
        <p:blipFill>
          <a:blip r:embed="rId2"/>
          <a:stretch>
            <a:fillRect/>
          </a:stretch>
        </p:blipFill>
        <p:spPr>
          <a:xfrm>
            <a:off x="1953482" y="1700017"/>
            <a:ext cx="7257056" cy="4056740"/>
          </a:xfrm>
          <a:prstGeom prst="rect">
            <a:avLst/>
          </a:prstGeom>
        </p:spPr>
      </p:pic>
      <p:sp>
        <p:nvSpPr>
          <p:cNvPr id="3" name="Slide Number Placeholder 2">
            <a:extLst>
              <a:ext uri="{FF2B5EF4-FFF2-40B4-BE49-F238E27FC236}">
                <a16:creationId xmlns:a16="http://schemas.microsoft.com/office/drawing/2014/main" id="{A917ADFB-FD2A-F2D4-E64C-0BB5B6C84890}"/>
              </a:ext>
            </a:extLst>
          </p:cNvPr>
          <p:cNvSpPr>
            <a:spLocks noGrp="1"/>
          </p:cNvSpPr>
          <p:nvPr>
            <p:ph type="sldNum" sz="quarter" idx="12"/>
          </p:nvPr>
        </p:nvSpPr>
        <p:spPr/>
        <p:txBody>
          <a:bodyPr/>
          <a:lstStyle/>
          <a:p>
            <a:fld id="{33943F3E-CE48-48F4-A664-D93E49928CBC}" type="slidenum">
              <a:rPr lang="en-US" smtClean="0"/>
              <a:pPr/>
              <a:t>36</a:t>
            </a:fld>
            <a:endParaRPr lang="en-US" dirty="0"/>
          </a:p>
        </p:txBody>
      </p:sp>
    </p:spTree>
    <p:extLst>
      <p:ext uri="{BB962C8B-B14F-4D97-AF65-F5344CB8AC3E}">
        <p14:creationId xmlns:p14="http://schemas.microsoft.com/office/powerpoint/2010/main" val="3038628139"/>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3FE0653F-1F81-402A-BAB1-03EA929B050E}"/>
              </a:ext>
            </a:extLst>
          </p:cNvPr>
          <p:cNvSpPr>
            <a:spLocks noGrp="1"/>
          </p:cNvSpPr>
          <p:nvPr>
            <p:ph type="title"/>
          </p:nvPr>
        </p:nvSpPr>
        <p:spPr/>
        <p:txBody>
          <a:bodyPr/>
          <a:lstStyle/>
          <a:p>
            <a:r>
              <a:rPr lang="en-US" dirty="0">
                <a:latin typeface="Times New Roman" panose="02020603050405020304" pitchFamily="18" charset="0"/>
                <a:cs typeface="Times New Roman" panose="02020603050405020304" pitchFamily="18" charset="0"/>
              </a:rPr>
              <a:t>Indiana Veteran Owned Small Business</a:t>
            </a:r>
          </a:p>
        </p:txBody>
      </p:sp>
      <p:sp>
        <p:nvSpPr>
          <p:cNvPr id="7" name="Content Placeholder 5">
            <a:extLst>
              <a:ext uri="{FF2B5EF4-FFF2-40B4-BE49-F238E27FC236}">
                <a16:creationId xmlns:a16="http://schemas.microsoft.com/office/drawing/2014/main" id="{2184ED6C-1375-41FD-B23B-2D7444D4E192}"/>
              </a:ext>
            </a:extLst>
          </p:cNvPr>
          <p:cNvSpPr txBox="1">
            <a:spLocks/>
          </p:cNvSpPr>
          <p:nvPr/>
        </p:nvSpPr>
        <p:spPr>
          <a:xfrm>
            <a:off x="1295400" y="1814885"/>
            <a:ext cx="9601200" cy="4062086"/>
          </a:xfrm>
          <a:prstGeom prst="rect">
            <a:avLst/>
          </a:prstGeom>
        </p:spPr>
        <p:txBody>
          <a:bodyPr vert="horz" lIns="91440" tIns="45720" rIns="91440" bIns="45720" rtlCol="0" anchor="b">
            <a:normAutofit fontScale="92500" lnSpcReduction="10000"/>
          </a:bodyPr>
          <a:lstStyle>
            <a:lvl1pPr marL="0" indent="0" algn="l" defTabSz="914377" rtl="0" eaLnBrk="1" latinLnBrk="0" hangingPunct="1">
              <a:lnSpc>
                <a:spcPct val="84000"/>
              </a:lnSpc>
              <a:spcBef>
                <a:spcPts val="0"/>
              </a:spcBef>
              <a:spcAft>
                <a:spcPts val="0"/>
              </a:spcAft>
              <a:buFont typeface="Franklin Gothic Book" panose="020B0503020102020204" pitchFamily="34" charset="0"/>
              <a:buNone/>
              <a:defRPr sz="3000" b="0" kern="1200" baseline="0">
                <a:solidFill>
                  <a:schemeClr val="tx2"/>
                </a:solidFill>
                <a:latin typeface="+mn-lt"/>
                <a:ea typeface="+mn-ea"/>
                <a:cs typeface="+mn-cs"/>
              </a:defRPr>
            </a:lvl1pPr>
            <a:lvl2pPr marL="457189" indent="0" algn="l" defTabSz="914377" rtl="0" eaLnBrk="1" latinLnBrk="0" hangingPunct="1">
              <a:lnSpc>
                <a:spcPct val="94000"/>
              </a:lnSpc>
              <a:spcBef>
                <a:spcPts val="500"/>
              </a:spcBef>
              <a:spcAft>
                <a:spcPts val="200"/>
              </a:spcAft>
              <a:buFont typeface="Franklin Gothic Book" panose="020B0503020102020204" pitchFamily="34" charset="0"/>
              <a:buNone/>
              <a:defRPr sz="2000" b="1" i="1" kern="1200" baseline="0">
                <a:solidFill>
                  <a:schemeClr val="tx2"/>
                </a:solidFill>
                <a:latin typeface="+mn-lt"/>
                <a:ea typeface="+mn-ea"/>
                <a:cs typeface="+mn-cs"/>
              </a:defRPr>
            </a:lvl2pPr>
            <a:lvl3pPr marL="914377" indent="0" algn="l" defTabSz="914377" rtl="0" eaLnBrk="1" latinLnBrk="0" hangingPunct="1">
              <a:lnSpc>
                <a:spcPct val="94000"/>
              </a:lnSpc>
              <a:spcBef>
                <a:spcPts val="500"/>
              </a:spcBef>
              <a:spcAft>
                <a:spcPts val="200"/>
              </a:spcAft>
              <a:buFont typeface="Franklin Gothic Book" panose="020B0503020102020204" pitchFamily="34" charset="0"/>
              <a:buNone/>
              <a:defRPr sz="1800" b="1" kern="1200" baseline="0">
                <a:solidFill>
                  <a:schemeClr val="tx2"/>
                </a:solidFill>
                <a:latin typeface="+mn-lt"/>
                <a:ea typeface="+mn-ea"/>
                <a:cs typeface="+mn-cs"/>
              </a:defRPr>
            </a:lvl3pPr>
            <a:lvl4pPr marL="1371566" indent="0" algn="l" defTabSz="914377" rtl="0" eaLnBrk="1" latinLnBrk="0" hangingPunct="1">
              <a:lnSpc>
                <a:spcPct val="94000"/>
              </a:lnSpc>
              <a:spcBef>
                <a:spcPts val="500"/>
              </a:spcBef>
              <a:spcAft>
                <a:spcPts val="200"/>
              </a:spcAft>
              <a:buFont typeface="Franklin Gothic Book" panose="020B0503020102020204" pitchFamily="34" charset="0"/>
              <a:buNone/>
              <a:defRPr sz="1600" b="1" i="1" kern="1200" baseline="0">
                <a:solidFill>
                  <a:schemeClr val="tx2"/>
                </a:solidFill>
                <a:latin typeface="+mn-lt"/>
                <a:ea typeface="+mn-ea"/>
                <a:cs typeface="+mn-cs"/>
              </a:defRPr>
            </a:lvl4pPr>
            <a:lvl5pPr marL="1828754" indent="0" algn="l" defTabSz="914377" rtl="0" eaLnBrk="1" latinLnBrk="0" hangingPunct="1">
              <a:lnSpc>
                <a:spcPct val="94000"/>
              </a:lnSpc>
              <a:spcBef>
                <a:spcPts val="500"/>
              </a:spcBef>
              <a:spcAft>
                <a:spcPts val="200"/>
              </a:spcAft>
              <a:buFont typeface="Franklin Gothic Book" panose="020B0503020102020204" pitchFamily="34" charset="0"/>
              <a:buNone/>
              <a:defRPr sz="1600" b="1" kern="1200" baseline="0">
                <a:solidFill>
                  <a:schemeClr val="tx2"/>
                </a:solidFill>
                <a:latin typeface="+mn-lt"/>
                <a:ea typeface="+mn-ea"/>
                <a:cs typeface="+mn-cs"/>
              </a:defRPr>
            </a:lvl5pPr>
            <a:lvl6pPr marL="2285943" indent="0" algn="l" defTabSz="914377" rtl="0" eaLnBrk="1" latinLnBrk="0" hangingPunct="1">
              <a:lnSpc>
                <a:spcPct val="94000"/>
              </a:lnSpc>
              <a:spcBef>
                <a:spcPts val="500"/>
              </a:spcBef>
              <a:spcAft>
                <a:spcPts val="200"/>
              </a:spcAft>
              <a:buFont typeface="Franklin Gothic Book" panose="020B0503020102020204" pitchFamily="34" charset="0"/>
              <a:buNone/>
              <a:defRPr sz="1600" b="1" i="1" kern="1200" baseline="0">
                <a:solidFill>
                  <a:schemeClr val="tx2"/>
                </a:solidFill>
                <a:latin typeface="+mn-lt"/>
                <a:ea typeface="+mn-ea"/>
                <a:cs typeface="+mn-cs"/>
              </a:defRPr>
            </a:lvl6pPr>
            <a:lvl7pPr marL="2743131" indent="0" algn="l" defTabSz="914377" rtl="0" eaLnBrk="1" latinLnBrk="0" hangingPunct="1">
              <a:lnSpc>
                <a:spcPct val="94000"/>
              </a:lnSpc>
              <a:spcBef>
                <a:spcPts val="500"/>
              </a:spcBef>
              <a:spcAft>
                <a:spcPts val="200"/>
              </a:spcAft>
              <a:buFont typeface="Franklin Gothic Book" panose="020B0503020102020204" pitchFamily="34" charset="0"/>
              <a:buNone/>
              <a:defRPr sz="1600" b="1" kern="1200" baseline="0">
                <a:solidFill>
                  <a:schemeClr val="tx2"/>
                </a:solidFill>
                <a:latin typeface="+mn-lt"/>
                <a:ea typeface="+mn-ea"/>
                <a:cs typeface="+mn-cs"/>
              </a:defRPr>
            </a:lvl7pPr>
            <a:lvl8pPr marL="3200320" indent="0" algn="l" defTabSz="914377" rtl="0" eaLnBrk="1" latinLnBrk="0" hangingPunct="1">
              <a:lnSpc>
                <a:spcPct val="94000"/>
              </a:lnSpc>
              <a:spcBef>
                <a:spcPts val="500"/>
              </a:spcBef>
              <a:spcAft>
                <a:spcPts val="200"/>
              </a:spcAft>
              <a:buFont typeface="Franklin Gothic Book" panose="020B0503020102020204" pitchFamily="34" charset="0"/>
              <a:buNone/>
              <a:defRPr sz="1600" b="1" i="1" kern="1200" baseline="0">
                <a:solidFill>
                  <a:schemeClr val="tx2"/>
                </a:solidFill>
                <a:latin typeface="+mn-lt"/>
                <a:ea typeface="+mn-ea"/>
                <a:cs typeface="+mn-cs"/>
              </a:defRPr>
            </a:lvl8pPr>
            <a:lvl9pPr marL="3657509" indent="0" algn="l" defTabSz="914377" rtl="0" eaLnBrk="1" latinLnBrk="0" hangingPunct="1">
              <a:lnSpc>
                <a:spcPct val="94000"/>
              </a:lnSpc>
              <a:spcBef>
                <a:spcPts val="500"/>
              </a:spcBef>
              <a:spcAft>
                <a:spcPts val="200"/>
              </a:spcAft>
              <a:buFont typeface="Franklin Gothic Book" panose="020B0503020102020204" pitchFamily="34" charset="0"/>
              <a:buNone/>
              <a:defRPr sz="1600" b="1" kern="1200" baseline="0">
                <a:solidFill>
                  <a:schemeClr val="tx2"/>
                </a:solidFill>
                <a:latin typeface="+mn-lt"/>
                <a:ea typeface="+mn-ea"/>
                <a:cs typeface="+mn-cs"/>
              </a:defRPr>
            </a:lvl9pPr>
          </a:lstStyle>
          <a:p>
            <a:pPr>
              <a:lnSpc>
                <a:spcPct val="124000"/>
              </a:lnSpc>
              <a:defRPr/>
            </a:pPr>
            <a:r>
              <a:rPr lang="en-US" sz="1600" b="1" dirty="0">
                <a:solidFill>
                  <a:schemeClr val="tx1"/>
                </a:solidFill>
                <a:latin typeface="Times New Roman" panose="02020603050405020304" pitchFamily="18" charset="0"/>
                <a:cs typeface="Times New Roman" panose="02020603050405020304" pitchFamily="18" charset="0"/>
              </a:rPr>
              <a:t>New Process </a:t>
            </a:r>
            <a:r>
              <a:rPr lang="en-US" sz="1600" dirty="0">
                <a:solidFill>
                  <a:schemeClr val="tx1"/>
                </a:solidFill>
                <a:latin typeface="Times New Roman" panose="02020603050405020304" pitchFamily="18" charset="0"/>
                <a:cs typeface="Times New Roman" panose="02020603050405020304" pitchFamily="18" charset="0"/>
              </a:rPr>
              <a:t>- IVOSB scoring is conducted based on 5 points plus a possible 1 bonus point scale</a:t>
            </a:r>
          </a:p>
          <a:p>
            <a:pPr marL="384038" lvl="1" indent="-384038">
              <a:lnSpc>
                <a:spcPct val="114000"/>
              </a:lnSpc>
              <a:spcBef>
                <a:spcPts val="1000"/>
              </a:spcBef>
              <a:buFont typeface="Franklin Gothic Book" panose="020B0503020102020204" pitchFamily="34" charset="0"/>
              <a:buChar char="■"/>
            </a:pPr>
            <a:r>
              <a:rPr lang="en-US" sz="1400" b="0" i="0" dirty="0">
                <a:solidFill>
                  <a:schemeClr val="tx1"/>
                </a:solidFill>
                <a:latin typeface="Times New Roman" panose="02020603050405020304" pitchFamily="18" charset="0"/>
                <a:cs typeface="Times New Roman" panose="02020603050405020304" pitchFamily="18" charset="0"/>
              </a:rPr>
              <a:t>IVOSB: Possible 5 points + 1 bonus point</a:t>
            </a:r>
          </a:p>
          <a:p>
            <a:pPr marL="234950" lvl="1"/>
            <a:endParaRPr lang="en-US" sz="1400" i="0" dirty="0">
              <a:solidFill>
                <a:schemeClr val="tx1"/>
              </a:solidFill>
              <a:latin typeface="Times New Roman" panose="02020603050405020304" pitchFamily="18" charset="0"/>
              <a:cs typeface="Times New Roman" panose="02020603050405020304" pitchFamily="18" charset="0"/>
            </a:endParaRPr>
          </a:p>
          <a:p>
            <a:pPr>
              <a:lnSpc>
                <a:spcPct val="124000"/>
              </a:lnSpc>
              <a:defRPr/>
            </a:pPr>
            <a:r>
              <a:rPr lang="en-US" sz="1600" b="1" dirty="0">
                <a:solidFill>
                  <a:schemeClr val="tx1"/>
                </a:solidFill>
                <a:latin typeface="Times New Roman" panose="02020603050405020304" pitchFamily="18" charset="0"/>
                <a:cs typeface="Times New Roman" panose="02020603050405020304" pitchFamily="18" charset="0"/>
              </a:rPr>
              <a:t>Professional Services Scoring Methodology:</a:t>
            </a:r>
          </a:p>
          <a:p>
            <a:pPr marL="384038" lvl="1" indent="-384038">
              <a:lnSpc>
                <a:spcPct val="114000"/>
              </a:lnSpc>
              <a:spcBef>
                <a:spcPts val="1000"/>
              </a:spcBef>
              <a:buFont typeface="Franklin Gothic Book" panose="020B0503020102020204" pitchFamily="34" charset="0"/>
              <a:buChar char="■"/>
            </a:pPr>
            <a:r>
              <a:rPr lang="en-US" sz="1600" b="0" i="0" dirty="0">
                <a:solidFill>
                  <a:schemeClr val="tx1"/>
                </a:solidFill>
                <a:highlight>
                  <a:srgbClr val="FFFFFF"/>
                </a:highlight>
                <a:latin typeface="Times New Roman" panose="02020603050405020304" pitchFamily="18" charset="0"/>
                <a:cs typeface="Times New Roman" panose="02020603050405020304" pitchFamily="18" charset="0"/>
              </a:rPr>
              <a:t>The points will be awarded on the following schedule:</a:t>
            </a:r>
          </a:p>
          <a:p>
            <a:pPr marL="0" lvl="1">
              <a:lnSpc>
                <a:spcPct val="114000"/>
              </a:lnSpc>
              <a:spcBef>
                <a:spcPts val="1000"/>
              </a:spcBef>
            </a:pPr>
            <a:endParaRPr lang="en-US" sz="1600" b="0" i="0" dirty="0">
              <a:solidFill>
                <a:schemeClr val="tx1"/>
              </a:solidFill>
              <a:latin typeface="Times New Roman" panose="02020603050405020304" pitchFamily="18" charset="0"/>
              <a:cs typeface="Times New Roman" panose="02020603050405020304" pitchFamily="18" charset="0"/>
            </a:endParaRPr>
          </a:p>
          <a:p>
            <a:pPr marL="346075" lvl="1" indent="-114300">
              <a:spcBef>
                <a:spcPct val="20000"/>
              </a:spcBef>
              <a:buFont typeface="Calibri" pitchFamily="34" charset="0"/>
              <a:buChar char="-"/>
            </a:pPr>
            <a:endParaRPr lang="en-US" sz="1400" b="0" i="0" dirty="0">
              <a:solidFill>
                <a:schemeClr val="tx1"/>
              </a:solidFill>
              <a:latin typeface="Times New Roman" panose="02020603050405020304" pitchFamily="18" charset="0"/>
              <a:cs typeface="Times New Roman" panose="02020603050405020304" pitchFamily="18" charset="0"/>
            </a:endParaRPr>
          </a:p>
          <a:p>
            <a:pPr marL="384038" lvl="1" indent="-384038">
              <a:lnSpc>
                <a:spcPct val="114000"/>
              </a:lnSpc>
              <a:spcBef>
                <a:spcPts val="1000"/>
              </a:spcBef>
              <a:buFont typeface="Franklin Gothic Book" panose="020B0503020102020204" pitchFamily="34" charset="0"/>
              <a:buChar char="■"/>
            </a:pPr>
            <a:r>
              <a:rPr lang="en-US" sz="1600" b="0" i="0" dirty="0">
                <a:solidFill>
                  <a:schemeClr val="tx1"/>
                </a:solidFill>
                <a:latin typeface="Times New Roman" panose="02020603050405020304" pitchFamily="18" charset="0"/>
                <a:cs typeface="Times New Roman" panose="02020603050405020304" pitchFamily="18" charset="0"/>
              </a:rPr>
              <a:t>Fractional points will be awarded based upon a graduated scale between whole points. (e.g. a 0.3% commitment will receive .5 points and a 1.5% commitment will receive 2.5 points)</a:t>
            </a:r>
          </a:p>
          <a:p>
            <a:pPr marL="384038" lvl="1" indent="-384038">
              <a:lnSpc>
                <a:spcPct val="114000"/>
              </a:lnSpc>
              <a:spcBef>
                <a:spcPts val="1000"/>
              </a:spcBef>
              <a:buFont typeface="Franklin Gothic Book" panose="020B0503020102020204" pitchFamily="34" charset="0"/>
              <a:buChar char="■"/>
            </a:pPr>
            <a:r>
              <a:rPr lang="en-US" sz="1600" b="0" i="0" dirty="0">
                <a:solidFill>
                  <a:schemeClr val="tx1"/>
                </a:solidFill>
                <a:latin typeface="Times New Roman" panose="02020603050405020304" pitchFamily="18" charset="0"/>
                <a:cs typeface="Times New Roman" panose="02020603050405020304" pitchFamily="18" charset="0"/>
              </a:rPr>
              <a:t>Submissions of 0% participation will result in a deduction of 1 point in each category</a:t>
            </a:r>
          </a:p>
          <a:p>
            <a:pPr marL="384038" lvl="1" indent="-384038">
              <a:lnSpc>
                <a:spcPct val="114000"/>
              </a:lnSpc>
              <a:spcBef>
                <a:spcPts val="1000"/>
              </a:spcBef>
              <a:buFont typeface="Franklin Gothic Book" panose="020B0503020102020204" pitchFamily="34" charset="0"/>
              <a:buChar char="■"/>
            </a:pPr>
            <a:r>
              <a:rPr lang="en-US" sz="1600" b="0" i="0" dirty="0">
                <a:solidFill>
                  <a:schemeClr val="tx1"/>
                </a:solidFill>
                <a:latin typeface="Times New Roman" panose="02020603050405020304" pitchFamily="18" charset="0"/>
                <a:cs typeface="Times New Roman" panose="02020603050405020304" pitchFamily="18" charset="0"/>
              </a:rPr>
              <a:t>The highest submission which exceeds the goal will receive 6 points (5 points plus 1 bonus point). In case of a tie both firms will receive 6 points. </a:t>
            </a:r>
          </a:p>
        </p:txBody>
      </p:sp>
      <p:pic>
        <p:nvPicPr>
          <p:cNvPr id="4" name="Picture 3">
            <a:extLst>
              <a:ext uri="{FF2B5EF4-FFF2-40B4-BE49-F238E27FC236}">
                <a16:creationId xmlns:a16="http://schemas.microsoft.com/office/drawing/2014/main" id="{95EF928C-2152-BF3F-F60F-6645368C8D1F}"/>
              </a:ext>
            </a:extLst>
          </p:cNvPr>
          <p:cNvPicPr>
            <a:picLocks noChangeAspect="1"/>
          </p:cNvPicPr>
          <p:nvPr/>
        </p:nvPicPr>
        <p:blipFill>
          <a:blip r:embed="rId2"/>
          <a:stretch>
            <a:fillRect/>
          </a:stretch>
        </p:blipFill>
        <p:spPr>
          <a:xfrm>
            <a:off x="5888888" y="3302048"/>
            <a:ext cx="4169512" cy="985757"/>
          </a:xfrm>
          <a:prstGeom prst="rect">
            <a:avLst/>
          </a:prstGeom>
        </p:spPr>
      </p:pic>
      <p:sp>
        <p:nvSpPr>
          <p:cNvPr id="2" name="Slide Number Placeholder 1">
            <a:extLst>
              <a:ext uri="{FF2B5EF4-FFF2-40B4-BE49-F238E27FC236}">
                <a16:creationId xmlns:a16="http://schemas.microsoft.com/office/drawing/2014/main" id="{C0463651-5867-C658-5422-87BCA79024D6}"/>
              </a:ext>
            </a:extLst>
          </p:cNvPr>
          <p:cNvSpPr>
            <a:spLocks noGrp="1"/>
          </p:cNvSpPr>
          <p:nvPr>
            <p:ph type="sldNum" sz="quarter" idx="12"/>
          </p:nvPr>
        </p:nvSpPr>
        <p:spPr/>
        <p:txBody>
          <a:bodyPr/>
          <a:lstStyle/>
          <a:p>
            <a:fld id="{33943F3E-CE48-48F4-A664-D93E49928CBC}" type="slidenum">
              <a:rPr lang="en-US" smtClean="0"/>
              <a:pPr/>
              <a:t>37</a:t>
            </a:fld>
            <a:endParaRPr lang="en-US" dirty="0"/>
          </a:p>
        </p:txBody>
      </p:sp>
    </p:spTree>
    <p:extLst>
      <p:ext uri="{BB962C8B-B14F-4D97-AF65-F5344CB8AC3E}">
        <p14:creationId xmlns:p14="http://schemas.microsoft.com/office/powerpoint/2010/main" val="817706195"/>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2672460" y="810916"/>
            <a:ext cx="7001509" cy="695960"/>
          </a:xfrm>
          <a:prstGeom prst="rect">
            <a:avLst/>
          </a:prstGeom>
        </p:spPr>
        <p:txBody>
          <a:bodyPr vert="horz" wrap="square" lIns="0" tIns="12065" rIns="0" bIns="0" rtlCol="0">
            <a:spAutoFit/>
          </a:bodyPr>
          <a:lstStyle/>
          <a:p>
            <a:pPr marL="12700">
              <a:lnSpc>
                <a:spcPct val="100000"/>
              </a:lnSpc>
              <a:spcBef>
                <a:spcPts val="95"/>
              </a:spcBef>
            </a:pPr>
            <a:r>
              <a:rPr spc="-5" dirty="0">
                <a:latin typeface="Times New Roman" panose="02020603050405020304" pitchFamily="18" charset="0"/>
                <a:cs typeface="Times New Roman" panose="02020603050405020304" pitchFamily="18" charset="0"/>
              </a:rPr>
              <a:t>IDOA Subcontractor</a:t>
            </a:r>
            <a:r>
              <a:rPr spc="-370" dirty="0">
                <a:latin typeface="Times New Roman" panose="02020603050405020304" pitchFamily="18" charset="0"/>
                <a:cs typeface="Times New Roman" panose="02020603050405020304" pitchFamily="18" charset="0"/>
              </a:rPr>
              <a:t> </a:t>
            </a:r>
            <a:r>
              <a:rPr spc="-5" dirty="0">
                <a:latin typeface="Times New Roman" panose="02020603050405020304" pitchFamily="18" charset="0"/>
                <a:cs typeface="Times New Roman" panose="02020603050405020304" pitchFamily="18" charset="0"/>
              </a:rPr>
              <a:t>Scoring</a:t>
            </a:r>
          </a:p>
        </p:txBody>
      </p:sp>
      <p:sp>
        <p:nvSpPr>
          <p:cNvPr id="5" name="object 5"/>
          <p:cNvSpPr txBox="1">
            <a:spLocks noGrp="1"/>
          </p:cNvSpPr>
          <p:nvPr>
            <p:ph type="sldNum" sz="quarter" idx="7"/>
          </p:nvPr>
        </p:nvSpPr>
        <p:spPr>
          <a:xfrm>
            <a:off x="9223804" y="6498483"/>
            <a:ext cx="347979" cy="285115"/>
          </a:xfrm>
          <a:prstGeom prst="rect">
            <a:avLst/>
          </a:prstGeom>
        </p:spPr>
        <p:txBody>
          <a:bodyPr vert="horz" wrap="square" lIns="0" tIns="0" rIns="0" bIns="0" rtlCol="0">
            <a:spAutoFit/>
          </a:bodyPr>
          <a:lstStyle>
            <a:defPPr>
              <a:defRPr lang="en-US"/>
            </a:defPPr>
            <a:lvl1pPr marL="0" algn="l" defTabSz="914400" rtl="0" eaLnBrk="1" latinLnBrk="0" hangingPunct="1">
              <a:defRPr sz="1800" b="0" i="0" kern="1200">
                <a:solidFill>
                  <a:schemeClr val="bg1"/>
                </a:solidFill>
                <a:latin typeface="Franklin Gothic Book"/>
                <a:ea typeface="+mn-ea"/>
                <a:cs typeface="Franklin Gothic Book"/>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38100">
              <a:lnSpc>
                <a:spcPts val="2110"/>
              </a:lnSpc>
            </a:pPr>
            <a:fld id="{81D60167-4931-47E6-BA6A-407CBD079E47}" type="slidenum">
              <a:rPr lang="en-US" smtClean="0"/>
              <a:pPr marL="38100">
                <a:lnSpc>
                  <a:spcPts val="2110"/>
                </a:lnSpc>
              </a:pPr>
              <a:t>38</a:t>
            </a:fld>
            <a:endParaRPr dirty="0"/>
          </a:p>
        </p:txBody>
      </p:sp>
      <p:sp>
        <p:nvSpPr>
          <p:cNvPr id="3" name="object 3"/>
          <p:cNvSpPr txBox="1"/>
          <p:nvPr/>
        </p:nvSpPr>
        <p:spPr>
          <a:xfrm>
            <a:off x="3878071" y="2292355"/>
            <a:ext cx="4586605" cy="330200"/>
          </a:xfrm>
          <a:prstGeom prst="rect">
            <a:avLst/>
          </a:prstGeom>
        </p:spPr>
        <p:txBody>
          <a:bodyPr vert="horz" wrap="square" lIns="0" tIns="12065" rIns="0" bIns="0" rtlCol="0">
            <a:spAutoFit/>
          </a:bodyPr>
          <a:lstStyle/>
          <a:p>
            <a:pPr marL="12700">
              <a:lnSpc>
                <a:spcPct val="100000"/>
              </a:lnSpc>
              <a:spcBef>
                <a:spcPts val="95"/>
              </a:spcBef>
            </a:pPr>
            <a:r>
              <a:rPr sz="2000" b="1" spc="-5" dirty="0">
                <a:latin typeface="Times New Roman"/>
                <a:cs typeface="Times New Roman"/>
              </a:rPr>
              <a:t>RFP </a:t>
            </a:r>
            <a:r>
              <a:rPr sz="2000" b="1" spc="-10" dirty="0">
                <a:latin typeface="Times New Roman"/>
                <a:cs typeface="Times New Roman"/>
              </a:rPr>
              <a:t>MBE/WBE/IVOSB </a:t>
            </a:r>
            <a:r>
              <a:rPr sz="2000" b="1" spc="-5" dirty="0">
                <a:latin typeface="Times New Roman"/>
                <a:cs typeface="Times New Roman"/>
              </a:rPr>
              <a:t>Scoring</a:t>
            </a:r>
            <a:r>
              <a:rPr sz="2000" b="1" spc="-100" dirty="0">
                <a:latin typeface="Times New Roman"/>
                <a:cs typeface="Times New Roman"/>
              </a:rPr>
              <a:t> </a:t>
            </a:r>
            <a:r>
              <a:rPr sz="2000" b="1" spc="-5" dirty="0">
                <a:latin typeface="Times New Roman"/>
                <a:cs typeface="Times New Roman"/>
              </a:rPr>
              <a:t>Example</a:t>
            </a:r>
            <a:endParaRPr sz="2000">
              <a:latin typeface="Times New Roman"/>
              <a:cs typeface="Times New Roman"/>
            </a:endParaRPr>
          </a:p>
        </p:txBody>
      </p:sp>
      <p:graphicFrame>
        <p:nvGraphicFramePr>
          <p:cNvPr id="4" name="object 4"/>
          <p:cNvGraphicFramePr>
            <a:graphicFrameLocks noGrp="1"/>
          </p:cNvGraphicFramePr>
          <p:nvPr/>
        </p:nvGraphicFramePr>
        <p:xfrm>
          <a:off x="1340517" y="2797008"/>
          <a:ext cx="9652000" cy="2633746"/>
        </p:xfrm>
        <a:graphic>
          <a:graphicData uri="http://schemas.openxmlformats.org/drawingml/2006/table">
            <a:tbl>
              <a:tblPr firstRow="1" bandRow="1">
                <a:tableStyleId>{2D5ABB26-0587-4C30-8999-92F81FD0307C}</a:tableStyleId>
              </a:tblPr>
              <a:tblGrid>
                <a:gridCol w="1206500">
                  <a:extLst>
                    <a:ext uri="{9D8B030D-6E8A-4147-A177-3AD203B41FA5}">
                      <a16:colId xmlns:a16="http://schemas.microsoft.com/office/drawing/2014/main" val="20000"/>
                    </a:ext>
                  </a:extLst>
                </a:gridCol>
                <a:gridCol w="1206500">
                  <a:extLst>
                    <a:ext uri="{9D8B030D-6E8A-4147-A177-3AD203B41FA5}">
                      <a16:colId xmlns:a16="http://schemas.microsoft.com/office/drawing/2014/main" val="20001"/>
                    </a:ext>
                  </a:extLst>
                </a:gridCol>
                <a:gridCol w="1206500">
                  <a:extLst>
                    <a:ext uri="{9D8B030D-6E8A-4147-A177-3AD203B41FA5}">
                      <a16:colId xmlns:a16="http://schemas.microsoft.com/office/drawing/2014/main" val="20002"/>
                    </a:ext>
                  </a:extLst>
                </a:gridCol>
                <a:gridCol w="1206500">
                  <a:extLst>
                    <a:ext uri="{9D8B030D-6E8A-4147-A177-3AD203B41FA5}">
                      <a16:colId xmlns:a16="http://schemas.microsoft.com/office/drawing/2014/main" val="20003"/>
                    </a:ext>
                  </a:extLst>
                </a:gridCol>
                <a:gridCol w="1206500">
                  <a:extLst>
                    <a:ext uri="{9D8B030D-6E8A-4147-A177-3AD203B41FA5}">
                      <a16:colId xmlns:a16="http://schemas.microsoft.com/office/drawing/2014/main" val="20004"/>
                    </a:ext>
                  </a:extLst>
                </a:gridCol>
                <a:gridCol w="1206500">
                  <a:extLst>
                    <a:ext uri="{9D8B030D-6E8A-4147-A177-3AD203B41FA5}">
                      <a16:colId xmlns:a16="http://schemas.microsoft.com/office/drawing/2014/main" val="20005"/>
                    </a:ext>
                  </a:extLst>
                </a:gridCol>
                <a:gridCol w="1206500">
                  <a:extLst>
                    <a:ext uri="{9D8B030D-6E8A-4147-A177-3AD203B41FA5}">
                      <a16:colId xmlns:a16="http://schemas.microsoft.com/office/drawing/2014/main" val="20006"/>
                    </a:ext>
                  </a:extLst>
                </a:gridCol>
                <a:gridCol w="1206500">
                  <a:extLst>
                    <a:ext uri="{9D8B030D-6E8A-4147-A177-3AD203B41FA5}">
                      <a16:colId xmlns:a16="http://schemas.microsoft.com/office/drawing/2014/main" val="20007"/>
                    </a:ext>
                  </a:extLst>
                </a:gridCol>
              </a:tblGrid>
              <a:tr h="426615">
                <a:tc>
                  <a:txBody>
                    <a:bodyPr/>
                    <a:lstStyle/>
                    <a:p>
                      <a:pPr algn="ctr">
                        <a:lnSpc>
                          <a:spcPct val="100000"/>
                        </a:lnSpc>
                        <a:spcBef>
                          <a:spcPts val="229"/>
                        </a:spcBef>
                      </a:pPr>
                      <a:r>
                        <a:rPr sz="1600" b="1" spc="-5" dirty="0">
                          <a:solidFill>
                            <a:schemeClr val="tx1"/>
                          </a:solidFill>
                          <a:latin typeface="Times New Roman" panose="02020603050405020304" pitchFamily="18" charset="0"/>
                          <a:cs typeface="Times New Roman" panose="02020603050405020304" pitchFamily="18" charset="0"/>
                        </a:rPr>
                        <a:t>Bidder</a:t>
                      </a:r>
                      <a:endParaRPr sz="1600" dirty="0">
                        <a:solidFill>
                          <a:schemeClr val="tx1"/>
                        </a:solidFill>
                        <a:latin typeface="Times New Roman" panose="02020603050405020304" pitchFamily="18" charset="0"/>
                        <a:cs typeface="Times New Roman" panose="02020603050405020304" pitchFamily="18" charset="0"/>
                      </a:endParaRPr>
                    </a:p>
                  </a:txBody>
                  <a:tcPr marL="0" marR="0" marT="29209" marB="0">
                    <a:lnL w="12700">
                      <a:solidFill>
                        <a:srgbClr val="FFFFFF"/>
                      </a:solidFill>
                      <a:prstDash val="solid"/>
                    </a:lnL>
                    <a:lnR w="12700">
                      <a:solidFill>
                        <a:srgbClr val="FFFFFF"/>
                      </a:solidFill>
                      <a:prstDash val="solid"/>
                    </a:lnR>
                    <a:lnT w="12700">
                      <a:solidFill>
                        <a:srgbClr val="FFFFFF"/>
                      </a:solidFill>
                      <a:prstDash val="solid"/>
                    </a:lnT>
                    <a:lnB w="38100">
                      <a:solidFill>
                        <a:srgbClr val="FFFFFF"/>
                      </a:solidFill>
                      <a:prstDash val="solid"/>
                    </a:lnB>
                    <a:solidFill>
                      <a:srgbClr val="8B8D85"/>
                    </a:solidFill>
                  </a:tcPr>
                </a:tc>
                <a:tc>
                  <a:txBody>
                    <a:bodyPr/>
                    <a:lstStyle/>
                    <a:p>
                      <a:pPr algn="ctr">
                        <a:lnSpc>
                          <a:spcPct val="100000"/>
                        </a:lnSpc>
                        <a:spcBef>
                          <a:spcPts val="229"/>
                        </a:spcBef>
                      </a:pPr>
                      <a:r>
                        <a:rPr sz="1600" b="1" dirty="0">
                          <a:solidFill>
                            <a:schemeClr val="tx1"/>
                          </a:solidFill>
                          <a:latin typeface="Times New Roman" panose="02020603050405020304" pitchFamily="18" charset="0"/>
                          <a:cs typeface="Times New Roman" panose="02020603050405020304" pitchFamily="18" charset="0"/>
                        </a:rPr>
                        <a:t>MBE</a:t>
                      </a:r>
                      <a:r>
                        <a:rPr sz="1600" b="1" spc="-25" dirty="0">
                          <a:solidFill>
                            <a:schemeClr val="tx1"/>
                          </a:solidFill>
                          <a:latin typeface="Times New Roman" panose="02020603050405020304" pitchFamily="18" charset="0"/>
                          <a:cs typeface="Times New Roman" panose="02020603050405020304" pitchFamily="18" charset="0"/>
                        </a:rPr>
                        <a:t> </a:t>
                      </a:r>
                      <a:r>
                        <a:rPr sz="1600" b="1" dirty="0">
                          <a:solidFill>
                            <a:schemeClr val="tx1"/>
                          </a:solidFill>
                          <a:latin typeface="Times New Roman" panose="02020603050405020304" pitchFamily="18" charset="0"/>
                          <a:cs typeface="Times New Roman" panose="02020603050405020304" pitchFamily="18" charset="0"/>
                        </a:rPr>
                        <a:t>%</a:t>
                      </a:r>
                      <a:endParaRPr sz="1600">
                        <a:solidFill>
                          <a:schemeClr val="tx1"/>
                        </a:solidFill>
                        <a:latin typeface="Times New Roman" panose="02020603050405020304" pitchFamily="18" charset="0"/>
                        <a:cs typeface="Times New Roman" panose="02020603050405020304" pitchFamily="18" charset="0"/>
                      </a:endParaRPr>
                    </a:p>
                  </a:txBody>
                  <a:tcPr marL="0" marR="0" marT="29209" marB="0">
                    <a:lnL w="12700">
                      <a:solidFill>
                        <a:srgbClr val="FFFFFF"/>
                      </a:solidFill>
                      <a:prstDash val="solid"/>
                    </a:lnL>
                    <a:lnR w="12700">
                      <a:solidFill>
                        <a:srgbClr val="FFFFFF"/>
                      </a:solidFill>
                      <a:prstDash val="solid"/>
                    </a:lnR>
                    <a:lnT w="12700">
                      <a:solidFill>
                        <a:srgbClr val="FFFFFF"/>
                      </a:solidFill>
                      <a:prstDash val="solid"/>
                    </a:lnT>
                    <a:lnB w="38100">
                      <a:solidFill>
                        <a:srgbClr val="FFFFFF"/>
                      </a:solidFill>
                      <a:prstDash val="solid"/>
                    </a:lnB>
                    <a:solidFill>
                      <a:srgbClr val="8B8D85"/>
                    </a:solidFill>
                  </a:tcPr>
                </a:tc>
                <a:tc>
                  <a:txBody>
                    <a:bodyPr/>
                    <a:lstStyle/>
                    <a:p>
                      <a:pPr marR="432434" algn="r">
                        <a:lnSpc>
                          <a:spcPct val="100000"/>
                        </a:lnSpc>
                        <a:spcBef>
                          <a:spcPts val="229"/>
                        </a:spcBef>
                      </a:pPr>
                      <a:r>
                        <a:rPr sz="1600" b="1" spc="-5" dirty="0">
                          <a:solidFill>
                            <a:schemeClr val="tx1"/>
                          </a:solidFill>
                          <a:latin typeface="Times New Roman" panose="02020603050405020304" pitchFamily="18" charset="0"/>
                          <a:cs typeface="Times New Roman" panose="02020603050405020304" pitchFamily="18" charset="0"/>
                        </a:rPr>
                        <a:t>Pts</a:t>
                      </a:r>
                      <a:r>
                        <a:rPr sz="1600" b="1" dirty="0">
                          <a:solidFill>
                            <a:schemeClr val="tx1"/>
                          </a:solidFill>
                          <a:latin typeface="Times New Roman" panose="02020603050405020304" pitchFamily="18" charset="0"/>
                          <a:cs typeface="Times New Roman" panose="02020603050405020304" pitchFamily="18" charset="0"/>
                        </a:rPr>
                        <a:t>.</a:t>
                      </a:r>
                      <a:endParaRPr sz="1600">
                        <a:solidFill>
                          <a:schemeClr val="tx1"/>
                        </a:solidFill>
                        <a:latin typeface="Times New Roman" panose="02020603050405020304" pitchFamily="18" charset="0"/>
                        <a:cs typeface="Times New Roman" panose="02020603050405020304" pitchFamily="18" charset="0"/>
                      </a:endParaRPr>
                    </a:p>
                  </a:txBody>
                  <a:tcPr marL="0" marR="0" marT="29209" marB="0">
                    <a:lnL w="12700">
                      <a:solidFill>
                        <a:srgbClr val="FFFFFF"/>
                      </a:solidFill>
                      <a:prstDash val="solid"/>
                    </a:lnL>
                    <a:lnR w="12700">
                      <a:solidFill>
                        <a:srgbClr val="FFFFFF"/>
                      </a:solidFill>
                      <a:prstDash val="solid"/>
                    </a:lnR>
                    <a:lnT w="12700">
                      <a:solidFill>
                        <a:srgbClr val="FFFFFF"/>
                      </a:solidFill>
                      <a:prstDash val="solid"/>
                    </a:lnT>
                    <a:lnB w="38100">
                      <a:solidFill>
                        <a:srgbClr val="FFFFFF"/>
                      </a:solidFill>
                      <a:prstDash val="solid"/>
                    </a:lnB>
                    <a:solidFill>
                      <a:srgbClr val="8B8D85"/>
                    </a:solidFill>
                  </a:tcPr>
                </a:tc>
                <a:tc>
                  <a:txBody>
                    <a:bodyPr/>
                    <a:lstStyle/>
                    <a:p>
                      <a:pPr algn="ctr">
                        <a:lnSpc>
                          <a:spcPct val="100000"/>
                        </a:lnSpc>
                        <a:spcBef>
                          <a:spcPts val="229"/>
                        </a:spcBef>
                      </a:pPr>
                      <a:r>
                        <a:rPr sz="1600" b="1" spc="-5" dirty="0">
                          <a:solidFill>
                            <a:schemeClr val="tx1"/>
                          </a:solidFill>
                          <a:latin typeface="Times New Roman" panose="02020603050405020304" pitchFamily="18" charset="0"/>
                          <a:cs typeface="Times New Roman" panose="02020603050405020304" pitchFamily="18" charset="0"/>
                        </a:rPr>
                        <a:t>WBE</a:t>
                      </a:r>
                      <a:r>
                        <a:rPr sz="1600" b="1" spc="-10" dirty="0">
                          <a:solidFill>
                            <a:schemeClr val="tx1"/>
                          </a:solidFill>
                          <a:latin typeface="Times New Roman" panose="02020603050405020304" pitchFamily="18" charset="0"/>
                          <a:cs typeface="Times New Roman" panose="02020603050405020304" pitchFamily="18" charset="0"/>
                        </a:rPr>
                        <a:t> </a:t>
                      </a:r>
                      <a:r>
                        <a:rPr sz="1600" b="1" dirty="0">
                          <a:solidFill>
                            <a:schemeClr val="tx1"/>
                          </a:solidFill>
                          <a:latin typeface="Times New Roman" panose="02020603050405020304" pitchFamily="18" charset="0"/>
                          <a:cs typeface="Times New Roman" panose="02020603050405020304" pitchFamily="18" charset="0"/>
                        </a:rPr>
                        <a:t>%</a:t>
                      </a:r>
                      <a:endParaRPr sz="1600">
                        <a:solidFill>
                          <a:schemeClr val="tx1"/>
                        </a:solidFill>
                        <a:latin typeface="Times New Roman" panose="02020603050405020304" pitchFamily="18" charset="0"/>
                        <a:cs typeface="Times New Roman" panose="02020603050405020304" pitchFamily="18" charset="0"/>
                      </a:endParaRPr>
                    </a:p>
                  </a:txBody>
                  <a:tcPr marL="0" marR="0" marT="29209" marB="0">
                    <a:lnL w="12700">
                      <a:solidFill>
                        <a:srgbClr val="FFFFFF"/>
                      </a:solidFill>
                      <a:prstDash val="solid"/>
                    </a:lnL>
                    <a:lnR w="12700">
                      <a:solidFill>
                        <a:srgbClr val="FFFFFF"/>
                      </a:solidFill>
                      <a:prstDash val="solid"/>
                    </a:lnR>
                    <a:lnT w="12700">
                      <a:solidFill>
                        <a:srgbClr val="FFFFFF"/>
                      </a:solidFill>
                      <a:prstDash val="solid"/>
                    </a:lnT>
                    <a:lnB w="38100">
                      <a:solidFill>
                        <a:srgbClr val="FFFFFF"/>
                      </a:solidFill>
                      <a:prstDash val="solid"/>
                    </a:lnB>
                    <a:solidFill>
                      <a:srgbClr val="8B8D85"/>
                    </a:solidFill>
                  </a:tcPr>
                </a:tc>
                <a:tc>
                  <a:txBody>
                    <a:bodyPr/>
                    <a:lstStyle/>
                    <a:p>
                      <a:pPr algn="ctr">
                        <a:lnSpc>
                          <a:spcPct val="100000"/>
                        </a:lnSpc>
                        <a:spcBef>
                          <a:spcPts val="229"/>
                        </a:spcBef>
                      </a:pPr>
                      <a:r>
                        <a:rPr sz="1600" b="1" spc="-5" dirty="0">
                          <a:solidFill>
                            <a:schemeClr val="tx1"/>
                          </a:solidFill>
                          <a:latin typeface="Times New Roman" panose="02020603050405020304" pitchFamily="18" charset="0"/>
                          <a:cs typeface="Times New Roman" panose="02020603050405020304" pitchFamily="18" charset="0"/>
                        </a:rPr>
                        <a:t>Pts.</a:t>
                      </a:r>
                      <a:endParaRPr sz="1600">
                        <a:solidFill>
                          <a:schemeClr val="tx1"/>
                        </a:solidFill>
                        <a:latin typeface="Times New Roman" panose="02020603050405020304" pitchFamily="18" charset="0"/>
                        <a:cs typeface="Times New Roman" panose="02020603050405020304" pitchFamily="18" charset="0"/>
                      </a:endParaRPr>
                    </a:p>
                  </a:txBody>
                  <a:tcPr marL="0" marR="0" marT="29209" marB="0">
                    <a:lnL w="12700">
                      <a:solidFill>
                        <a:srgbClr val="FFFFFF"/>
                      </a:solidFill>
                      <a:prstDash val="solid"/>
                    </a:lnL>
                    <a:lnR w="12700">
                      <a:solidFill>
                        <a:srgbClr val="FFFFFF"/>
                      </a:solidFill>
                      <a:prstDash val="solid"/>
                    </a:lnR>
                    <a:lnT w="12700">
                      <a:solidFill>
                        <a:srgbClr val="FFFFFF"/>
                      </a:solidFill>
                      <a:prstDash val="solid"/>
                    </a:lnT>
                    <a:lnB w="38100">
                      <a:solidFill>
                        <a:srgbClr val="FFFFFF"/>
                      </a:solidFill>
                      <a:prstDash val="solid"/>
                    </a:lnB>
                    <a:solidFill>
                      <a:srgbClr val="8B8D85"/>
                    </a:solidFill>
                  </a:tcPr>
                </a:tc>
                <a:tc>
                  <a:txBody>
                    <a:bodyPr/>
                    <a:lstStyle/>
                    <a:p>
                      <a:pPr algn="ctr">
                        <a:lnSpc>
                          <a:spcPct val="100000"/>
                        </a:lnSpc>
                        <a:spcBef>
                          <a:spcPts val="229"/>
                        </a:spcBef>
                      </a:pPr>
                      <a:r>
                        <a:rPr sz="1600" b="1" spc="-10" dirty="0">
                          <a:solidFill>
                            <a:schemeClr val="tx1"/>
                          </a:solidFill>
                          <a:latin typeface="Times New Roman" panose="02020603050405020304" pitchFamily="18" charset="0"/>
                          <a:cs typeface="Times New Roman" panose="02020603050405020304" pitchFamily="18" charset="0"/>
                        </a:rPr>
                        <a:t>IVOSB</a:t>
                      </a:r>
                      <a:r>
                        <a:rPr sz="1600" b="1" spc="-35" dirty="0">
                          <a:solidFill>
                            <a:schemeClr val="tx1"/>
                          </a:solidFill>
                          <a:latin typeface="Times New Roman" panose="02020603050405020304" pitchFamily="18" charset="0"/>
                          <a:cs typeface="Times New Roman" panose="02020603050405020304" pitchFamily="18" charset="0"/>
                        </a:rPr>
                        <a:t> </a:t>
                      </a:r>
                      <a:r>
                        <a:rPr sz="1600" b="1" dirty="0">
                          <a:solidFill>
                            <a:schemeClr val="tx1"/>
                          </a:solidFill>
                          <a:latin typeface="Times New Roman" panose="02020603050405020304" pitchFamily="18" charset="0"/>
                          <a:cs typeface="Times New Roman" panose="02020603050405020304" pitchFamily="18" charset="0"/>
                        </a:rPr>
                        <a:t>%</a:t>
                      </a:r>
                      <a:endParaRPr sz="1600">
                        <a:solidFill>
                          <a:schemeClr val="tx1"/>
                        </a:solidFill>
                        <a:latin typeface="Times New Roman" panose="02020603050405020304" pitchFamily="18" charset="0"/>
                        <a:cs typeface="Times New Roman" panose="02020603050405020304" pitchFamily="18" charset="0"/>
                      </a:endParaRPr>
                    </a:p>
                  </a:txBody>
                  <a:tcPr marL="0" marR="0" marT="29209" marB="0">
                    <a:lnL w="12700">
                      <a:solidFill>
                        <a:srgbClr val="FFFFFF"/>
                      </a:solidFill>
                      <a:prstDash val="solid"/>
                    </a:lnL>
                    <a:lnR w="12700">
                      <a:solidFill>
                        <a:srgbClr val="FFFFFF"/>
                      </a:solidFill>
                      <a:prstDash val="solid"/>
                    </a:lnR>
                    <a:lnT w="12700">
                      <a:solidFill>
                        <a:srgbClr val="FFFFFF"/>
                      </a:solidFill>
                      <a:prstDash val="solid"/>
                    </a:lnT>
                    <a:lnB w="38100">
                      <a:solidFill>
                        <a:srgbClr val="FFFFFF"/>
                      </a:solidFill>
                      <a:prstDash val="solid"/>
                    </a:lnB>
                    <a:solidFill>
                      <a:srgbClr val="8B8D85"/>
                    </a:solidFill>
                  </a:tcPr>
                </a:tc>
                <a:tc>
                  <a:txBody>
                    <a:bodyPr/>
                    <a:lstStyle/>
                    <a:p>
                      <a:pPr algn="ctr">
                        <a:lnSpc>
                          <a:spcPct val="100000"/>
                        </a:lnSpc>
                        <a:spcBef>
                          <a:spcPts val="229"/>
                        </a:spcBef>
                      </a:pPr>
                      <a:r>
                        <a:rPr sz="1600" b="1" spc="-5" dirty="0">
                          <a:solidFill>
                            <a:schemeClr val="tx1"/>
                          </a:solidFill>
                          <a:latin typeface="Times New Roman" panose="02020603050405020304" pitchFamily="18" charset="0"/>
                          <a:cs typeface="Times New Roman" panose="02020603050405020304" pitchFamily="18" charset="0"/>
                        </a:rPr>
                        <a:t>Pts.</a:t>
                      </a:r>
                      <a:endParaRPr sz="1600">
                        <a:solidFill>
                          <a:schemeClr val="tx1"/>
                        </a:solidFill>
                        <a:latin typeface="Times New Roman" panose="02020603050405020304" pitchFamily="18" charset="0"/>
                        <a:cs typeface="Times New Roman" panose="02020603050405020304" pitchFamily="18" charset="0"/>
                      </a:endParaRPr>
                    </a:p>
                  </a:txBody>
                  <a:tcPr marL="0" marR="0" marT="29209" marB="0">
                    <a:lnL w="12700">
                      <a:solidFill>
                        <a:srgbClr val="FFFFFF"/>
                      </a:solidFill>
                      <a:prstDash val="solid"/>
                    </a:lnL>
                    <a:lnR w="12700">
                      <a:solidFill>
                        <a:srgbClr val="FFFFFF"/>
                      </a:solidFill>
                      <a:prstDash val="solid"/>
                    </a:lnR>
                    <a:lnT w="12700">
                      <a:solidFill>
                        <a:srgbClr val="FFFFFF"/>
                      </a:solidFill>
                      <a:prstDash val="solid"/>
                    </a:lnT>
                    <a:lnB w="38100">
                      <a:solidFill>
                        <a:srgbClr val="FFFFFF"/>
                      </a:solidFill>
                      <a:prstDash val="solid"/>
                    </a:lnB>
                    <a:solidFill>
                      <a:srgbClr val="8B8D85"/>
                    </a:solidFill>
                  </a:tcPr>
                </a:tc>
                <a:tc>
                  <a:txBody>
                    <a:bodyPr/>
                    <a:lstStyle/>
                    <a:p>
                      <a:pPr algn="ctr">
                        <a:lnSpc>
                          <a:spcPct val="100000"/>
                        </a:lnSpc>
                        <a:spcBef>
                          <a:spcPts val="229"/>
                        </a:spcBef>
                      </a:pPr>
                      <a:r>
                        <a:rPr sz="1600" b="1" spc="-35" dirty="0">
                          <a:solidFill>
                            <a:schemeClr val="tx1"/>
                          </a:solidFill>
                          <a:latin typeface="Times New Roman" panose="02020603050405020304" pitchFamily="18" charset="0"/>
                          <a:cs typeface="Times New Roman" panose="02020603050405020304" pitchFamily="18" charset="0"/>
                        </a:rPr>
                        <a:t>Total</a:t>
                      </a:r>
                      <a:r>
                        <a:rPr sz="1600" b="1" spc="-25" dirty="0">
                          <a:solidFill>
                            <a:schemeClr val="tx1"/>
                          </a:solidFill>
                          <a:latin typeface="Times New Roman" panose="02020603050405020304" pitchFamily="18" charset="0"/>
                          <a:cs typeface="Times New Roman" panose="02020603050405020304" pitchFamily="18" charset="0"/>
                        </a:rPr>
                        <a:t> </a:t>
                      </a:r>
                      <a:r>
                        <a:rPr sz="1600" b="1" spc="-5" dirty="0">
                          <a:solidFill>
                            <a:schemeClr val="tx1"/>
                          </a:solidFill>
                          <a:latin typeface="Times New Roman" panose="02020603050405020304" pitchFamily="18" charset="0"/>
                          <a:cs typeface="Times New Roman" panose="02020603050405020304" pitchFamily="18" charset="0"/>
                        </a:rPr>
                        <a:t>Pts.</a:t>
                      </a:r>
                      <a:endParaRPr sz="1600">
                        <a:solidFill>
                          <a:schemeClr val="tx1"/>
                        </a:solidFill>
                        <a:latin typeface="Times New Roman" panose="02020603050405020304" pitchFamily="18" charset="0"/>
                        <a:cs typeface="Times New Roman" panose="02020603050405020304" pitchFamily="18" charset="0"/>
                      </a:endParaRPr>
                    </a:p>
                  </a:txBody>
                  <a:tcPr marL="0" marR="0" marT="29209" marB="0">
                    <a:lnL w="12700">
                      <a:solidFill>
                        <a:srgbClr val="FFFFFF"/>
                      </a:solidFill>
                      <a:prstDash val="solid"/>
                    </a:lnL>
                    <a:lnR w="12700">
                      <a:solidFill>
                        <a:srgbClr val="FFFFFF"/>
                      </a:solidFill>
                      <a:prstDash val="solid"/>
                    </a:lnR>
                    <a:lnT w="12700">
                      <a:solidFill>
                        <a:srgbClr val="FFFFFF"/>
                      </a:solidFill>
                      <a:prstDash val="solid"/>
                    </a:lnT>
                    <a:lnB w="38100">
                      <a:solidFill>
                        <a:srgbClr val="FFFFFF"/>
                      </a:solidFill>
                      <a:prstDash val="solid"/>
                    </a:lnB>
                    <a:solidFill>
                      <a:srgbClr val="8B8D85"/>
                    </a:solidFill>
                  </a:tcPr>
                </a:tc>
                <a:extLst>
                  <a:ext uri="{0D108BD9-81ED-4DB2-BD59-A6C34878D82A}">
                    <a16:rowId xmlns:a16="http://schemas.microsoft.com/office/drawing/2014/main" val="10000"/>
                  </a:ext>
                </a:extLst>
              </a:tr>
              <a:tr h="426617">
                <a:tc>
                  <a:txBody>
                    <a:bodyPr/>
                    <a:lstStyle/>
                    <a:p>
                      <a:pPr algn="ctr">
                        <a:lnSpc>
                          <a:spcPct val="100000"/>
                        </a:lnSpc>
                        <a:spcBef>
                          <a:spcPts val="215"/>
                        </a:spcBef>
                      </a:pPr>
                      <a:r>
                        <a:rPr sz="1800" spc="-5" dirty="0">
                          <a:solidFill>
                            <a:schemeClr val="tx1"/>
                          </a:solidFill>
                          <a:latin typeface="Times New Roman" panose="02020603050405020304" pitchFamily="18" charset="0"/>
                          <a:cs typeface="Times New Roman" panose="02020603050405020304" pitchFamily="18" charset="0"/>
                        </a:rPr>
                        <a:t>Bidder</a:t>
                      </a:r>
                      <a:r>
                        <a:rPr sz="1800" spc="-15" dirty="0">
                          <a:solidFill>
                            <a:schemeClr val="tx1"/>
                          </a:solidFill>
                          <a:latin typeface="Times New Roman" panose="02020603050405020304" pitchFamily="18" charset="0"/>
                          <a:cs typeface="Times New Roman" panose="02020603050405020304" pitchFamily="18" charset="0"/>
                        </a:rPr>
                        <a:t> </a:t>
                      </a:r>
                      <a:r>
                        <a:rPr sz="1800" dirty="0">
                          <a:solidFill>
                            <a:schemeClr val="tx1"/>
                          </a:solidFill>
                          <a:latin typeface="Times New Roman" panose="02020603050405020304" pitchFamily="18" charset="0"/>
                          <a:cs typeface="Times New Roman" panose="02020603050405020304" pitchFamily="18" charset="0"/>
                        </a:rPr>
                        <a:t>1</a:t>
                      </a:r>
                      <a:endParaRPr sz="1800">
                        <a:solidFill>
                          <a:schemeClr val="tx1"/>
                        </a:solidFill>
                        <a:latin typeface="Times New Roman" panose="02020603050405020304" pitchFamily="18" charset="0"/>
                        <a:cs typeface="Times New Roman" panose="02020603050405020304" pitchFamily="18" charset="0"/>
                      </a:endParaRPr>
                    </a:p>
                  </a:txBody>
                  <a:tcPr marL="0" marR="0" marT="27305" marB="0">
                    <a:lnL w="12700">
                      <a:solidFill>
                        <a:srgbClr val="FFFFFF"/>
                      </a:solidFill>
                      <a:prstDash val="solid"/>
                    </a:lnL>
                    <a:lnR w="12700">
                      <a:solidFill>
                        <a:srgbClr val="FFFFFF"/>
                      </a:solidFill>
                      <a:prstDash val="solid"/>
                    </a:lnR>
                    <a:lnT w="38100">
                      <a:solidFill>
                        <a:srgbClr val="FFFFFF"/>
                      </a:solidFill>
                      <a:prstDash val="solid"/>
                    </a:lnT>
                    <a:lnB w="12700">
                      <a:solidFill>
                        <a:srgbClr val="FFFFFF"/>
                      </a:solidFill>
                      <a:prstDash val="solid"/>
                    </a:lnB>
                    <a:solidFill>
                      <a:srgbClr val="DBDBD9"/>
                    </a:solidFill>
                  </a:tcPr>
                </a:tc>
                <a:tc>
                  <a:txBody>
                    <a:bodyPr/>
                    <a:lstStyle/>
                    <a:p>
                      <a:pPr marL="635" algn="ctr">
                        <a:lnSpc>
                          <a:spcPct val="100000"/>
                        </a:lnSpc>
                        <a:spcBef>
                          <a:spcPts val="215"/>
                        </a:spcBef>
                      </a:pPr>
                      <a:r>
                        <a:rPr sz="1800" dirty="0">
                          <a:solidFill>
                            <a:schemeClr val="tx1"/>
                          </a:solidFill>
                          <a:latin typeface="Times New Roman" panose="02020603050405020304" pitchFamily="18" charset="0"/>
                          <a:cs typeface="Times New Roman" panose="02020603050405020304" pitchFamily="18" charset="0"/>
                        </a:rPr>
                        <a:t>12.0%</a:t>
                      </a:r>
                      <a:endParaRPr sz="1800">
                        <a:solidFill>
                          <a:schemeClr val="tx1"/>
                        </a:solidFill>
                        <a:latin typeface="Times New Roman" panose="02020603050405020304" pitchFamily="18" charset="0"/>
                        <a:cs typeface="Times New Roman" panose="02020603050405020304" pitchFamily="18" charset="0"/>
                      </a:endParaRPr>
                    </a:p>
                  </a:txBody>
                  <a:tcPr marL="0" marR="0" marT="27305" marB="0">
                    <a:lnL w="12700">
                      <a:solidFill>
                        <a:srgbClr val="FFFFFF"/>
                      </a:solidFill>
                      <a:prstDash val="solid"/>
                    </a:lnL>
                    <a:lnR w="12700">
                      <a:solidFill>
                        <a:srgbClr val="FFFFFF"/>
                      </a:solidFill>
                      <a:prstDash val="solid"/>
                    </a:lnR>
                    <a:lnT w="38100">
                      <a:solidFill>
                        <a:srgbClr val="FFFFFF"/>
                      </a:solidFill>
                      <a:prstDash val="solid"/>
                    </a:lnT>
                    <a:lnB w="12700">
                      <a:solidFill>
                        <a:srgbClr val="FFFFFF"/>
                      </a:solidFill>
                      <a:prstDash val="solid"/>
                    </a:lnB>
                    <a:solidFill>
                      <a:srgbClr val="DBDBD9"/>
                    </a:solidFill>
                  </a:tcPr>
                </a:tc>
                <a:tc>
                  <a:txBody>
                    <a:bodyPr/>
                    <a:lstStyle/>
                    <a:p>
                      <a:pPr marL="635" algn="ctr">
                        <a:lnSpc>
                          <a:spcPct val="100000"/>
                        </a:lnSpc>
                        <a:spcBef>
                          <a:spcPts val="215"/>
                        </a:spcBef>
                      </a:pPr>
                      <a:r>
                        <a:rPr sz="1800" dirty="0">
                          <a:solidFill>
                            <a:schemeClr val="tx1"/>
                          </a:solidFill>
                          <a:latin typeface="Times New Roman" panose="02020603050405020304" pitchFamily="18" charset="0"/>
                          <a:cs typeface="Times New Roman" panose="02020603050405020304" pitchFamily="18" charset="0"/>
                        </a:rPr>
                        <a:t>5.0</a:t>
                      </a:r>
                      <a:endParaRPr sz="1800">
                        <a:solidFill>
                          <a:schemeClr val="tx1"/>
                        </a:solidFill>
                        <a:latin typeface="Times New Roman" panose="02020603050405020304" pitchFamily="18" charset="0"/>
                        <a:cs typeface="Times New Roman" panose="02020603050405020304" pitchFamily="18" charset="0"/>
                      </a:endParaRPr>
                    </a:p>
                  </a:txBody>
                  <a:tcPr marL="0" marR="0" marT="27305" marB="0">
                    <a:lnL w="12700">
                      <a:solidFill>
                        <a:srgbClr val="FFFFFF"/>
                      </a:solidFill>
                      <a:prstDash val="solid"/>
                    </a:lnL>
                    <a:lnR w="12700">
                      <a:solidFill>
                        <a:srgbClr val="FFFFFF"/>
                      </a:solidFill>
                      <a:prstDash val="solid"/>
                    </a:lnR>
                    <a:lnT w="38100">
                      <a:solidFill>
                        <a:srgbClr val="FFFFFF"/>
                      </a:solidFill>
                      <a:prstDash val="solid"/>
                    </a:lnT>
                    <a:lnB w="12700">
                      <a:solidFill>
                        <a:srgbClr val="FFFFFF"/>
                      </a:solidFill>
                      <a:prstDash val="solid"/>
                    </a:lnB>
                    <a:solidFill>
                      <a:srgbClr val="DBDBD9"/>
                    </a:solidFill>
                  </a:tcPr>
                </a:tc>
                <a:tc>
                  <a:txBody>
                    <a:bodyPr/>
                    <a:lstStyle/>
                    <a:p>
                      <a:pPr marL="635" algn="ctr">
                        <a:lnSpc>
                          <a:spcPct val="100000"/>
                        </a:lnSpc>
                        <a:spcBef>
                          <a:spcPts val="215"/>
                        </a:spcBef>
                      </a:pPr>
                      <a:r>
                        <a:rPr sz="1800" dirty="0">
                          <a:solidFill>
                            <a:schemeClr val="tx1"/>
                          </a:solidFill>
                          <a:latin typeface="Times New Roman" panose="02020603050405020304" pitchFamily="18" charset="0"/>
                          <a:cs typeface="Times New Roman" panose="02020603050405020304" pitchFamily="18" charset="0"/>
                        </a:rPr>
                        <a:t>12.0%</a:t>
                      </a:r>
                      <a:endParaRPr sz="1800">
                        <a:solidFill>
                          <a:schemeClr val="tx1"/>
                        </a:solidFill>
                        <a:latin typeface="Times New Roman" panose="02020603050405020304" pitchFamily="18" charset="0"/>
                        <a:cs typeface="Times New Roman" panose="02020603050405020304" pitchFamily="18" charset="0"/>
                      </a:endParaRPr>
                    </a:p>
                  </a:txBody>
                  <a:tcPr marL="0" marR="0" marT="27305" marB="0">
                    <a:lnL w="12700">
                      <a:solidFill>
                        <a:srgbClr val="FFFFFF"/>
                      </a:solidFill>
                      <a:prstDash val="solid"/>
                    </a:lnL>
                    <a:lnR w="12700">
                      <a:solidFill>
                        <a:srgbClr val="FFFFFF"/>
                      </a:solidFill>
                      <a:prstDash val="solid"/>
                    </a:lnR>
                    <a:lnT w="38100">
                      <a:solidFill>
                        <a:srgbClr val="FFFFFF"/>
                      </a:solidFill>
                      <a:prstDash val="solid"/>
                    </a:lnT>
                    <a:lnB w="12700">
                      <a:solidFill>
                        <a:srgbClr val="FFFFFF"/>
                      </a:solidFill>
                      <a:prstDash val="solid"/>
                    </a:lnB>
                    <a:solidFill>
                      <a:srgbClr val="DBDBD9"/>
                    </a:solidFill>
                  </a:tcPr>
                </a:tc>
                <a:tc>
                  <a:txBody>
                    <a:bodyPr/>
                    <a:lstStyle/>
                    <a:p>
                      <a:pPr algn="ctr">
                        <a:lnSpc>
                          <a:spcPct val="100000"/>
                        </a:lnSpc>
                        <a:spcBef>
                          <a:spcPts val="215"/>
                        </a:spcBef>
                      </a:pPr>
                      <a:r>
                        <a:rPr sz="1800" dirty="0">
                          <a:solidFill>
                            <a:schemeClr val="tx1"/>
                          </a:solidFill>
                          <a:latin typeface="Times New Roman" panose="02020603050405020304" pitchFamily="18" charset="0"/>
                          <a:cs typeface="Times New Roman" panose="02020603050405020304" pitchFamily="18" charset="0"/>
                        </a:rPr>
                        <a:t>6.0</a:t>
                      </a:r>
                      <a:endParaRPr sz="1800">
                        <a:solidFill>
                          <a:schemeClr val="tx1"/>
                        </a:solidFill>
                        <a:latin typeface="Times New Roman" panose="02020603050405020304" pitchFamily="18" charset="0"/>
                        <a:cs typeface="Times New Roman" panose="02020603050405020304" pitchFamily="18" charset="0"/>
                      </a:endParaRPr>
                    </a:p>
                  </a:txBody>
                  <a:tcPr marL="0" marR="0" marT="27305" marB="0">
                    <a:lnL w="12700">
                      <a:solidFill>
                        <a:srgbClr val="FFFFFF"/>
                      </a:solidFill>
                      <a:prstDash val="solid"/>
                    </a:lnL>
                    <a:lnR w="12700">
                      <a:solidFill>
                        <a:srgbClr val="FFFFFF"/>
                      </a:solidFill>
                      <a:prstDash val="solid"/>
                    </a:lnR>
                    <a:lnT w="38100">
                      <a:solidFill>
                        <a:srgbClr val="FFFFFF"/>
                      </a:solidFill>
                      <a:prstDash val="solid"/>
                    </a:lnT>
                    <a:lnB w="12700">
                      <a:solidFill>
                        <a:srgbClr val="FFFFFF"/>
                      </a:solidFill>
                      <a:prstDash val="solid"/>
                    </a:lnB>
                    <a:solidFill>
                      <a:srgbClr val="DBDBD9"/>
                    </a:solidFill>
                  </a:tcPr>
                </a:tc>
                <a:tc>
                  <a:txBody>
                    <a:bodyPr/>
                    <a:lstStyle/>
                    <a:p>
                      <a:pPr algn="ctr">
                        <a:lnSpc>
                          <a:spcPct val="100000"/>
                        </a:lnSpc>
                        <a:spcBef>
                          <a:spcPts val="455"/>
                        </a:spcBef>
                      </a:pPr>
                      <a:r>
                        <a:rPr sz="1800" dirty="0">
                          <a:solidFill>
                            <a:schemeClr val="tx1"/>
                          </a:solidFill>
                          <a:latin typeface="Times New Roman" panose="02020603050405020304" pitchFamily="18" charset="0"/>
                          <a:cs typeface="Times New Roman" panose="02020603050405020304" pitchFamily="18" charset="0"/>
                        </a:rPr>
                        <a:t>3.5%</a:t>
                      </a:r>
                      <a:endParaRPr sz="1800">
                        <a:solidFill>
                          <a:schemeClr val="tx1"/>
                        </a:solidFill>
                        <a:latin typeface="Times New Roman" panose="02020603050405020304" pitchFamily="18" charset="0"/>
                        <a:cs typeface="Times New Roman" panose="02020603050405020304" pitchFamily="18" charset="0"/>
                      </a:endParaRPr>
                    </a:p>
                  </a:txBody>
                  <a:tcPr marL="0" marR="0" marT="57785" marB="0">
                    <a:lnL w="12700">
                      <a:solidFill>
                        <a:srgbClr val="FFFFFF"/>
                      </a:solidFill>
                      <a:prstDash val="solid"/>
                    </a:lnL>
                    <a:lnR w="12700">
                      <a:solidFill>
                        <a:srgbClr val="FFFFFF"/>
                      </a:solidFill>
                      <a:prstDash val="solid"/>
                    </a:lnR>
                    <a:lnT w="38100">
                      <a:solidFill>
                        <a:srgbClr val="FFFFFF"/>
                      </a:solidFill>
                      <a:prstDash val="solid"/>
                    </a:lnT>
                    <a:lnB w="12700">
                      <a:solidFill>
                        <a:srgbClr val="FFFFFF"/>
                      </a:solidFill>
                      <a:prstDash val="solid"/>
                    </a:lnB>
                    <a:solidFill>
                      <a:srgbClr val="DBDBD9"/>
                    </a:solidFill>
                  </a:tcPr>
                </a:tc>
                <a:tc>
                  <a:txBody>
                    <a:bodyPr/>
                    <a:lstStyle/>
                    <a:p>
                      <a:pPr algn="ctr">
                        <a:lnSpc>
                          <a:spcPct val="100000"/>
                        </a:lnSpc>
                        <a:spcBef>
                          <a:spcPts val="455"/>
                        </a:spcBef>
                      </a:pPr>
                      <a:r>
                        <a:rPr sz="1800" dirty="0">
                          <a:solidFill>
                            <a:schemeClr val="tx1"/>
                          </a:solidFill>
                          <a:latin typeface="Times New Roman" panose="02020603050405020304" pitchFamily="18" charset="0"/>
                          <a:cs typeface="Times New Roman" panose="02020603050405020304" pitchFamily="18" charset="0"/>
                        </a:rPr>
                        <a:t>6.0</a:t>
                      </a:r>
                      <a:endParaRPr sz="1800">
                        <a:solidFill>
                          <a:schemeClr val="tx1"/>
                        </a:solidFill>
                        <a:latin typeface="Times New Roman" panose="02020603050405020304" pitchFamily="18" charset="0"/>
                        <a:cs typeface="Times New Roman" panose="02020603050405020304" pitchFamily="18" charset="0"/>
                      </a:endParaRPr>
                    </a:p>
                  </a:txBody>
                  <a:tcPr marL="0" marR="0" marT="57785" marB="0">
                    <a:lnL w="12700">
                      <a:solidFill>
                        <a:srgbClr val="FFFFFF"/>
                      </a:solidFill>
                      <a:prstDash val="solid"/>
                    </a:lnL>
                    <a:lnR w="12700">
                      <a:solidFill>
                        <a:srgbClr val="FFFFFF"/>
                      </a:solidFill>
                      <a:prstDash val="solid"/>
                    </a:lnR>
                    <a:lnT w="38100">
                      <a:solidFill>
                        <a:srgbClr val="FFFFFF"/>
                      </a:solidFill>
                      <a:prstDash val="solid"/>
                    </a:lnT>
                    <a:lnB w="12700">
                      <a:solidFill>
                        <a:srgbClr val="FFFFFF"/>
                      </a:solidFill>
                      <a:prstDash val="solid"/>
                    </a:lnB>
                    <a:solidFill>
                      <a:srgbClr val="DBDBD9"/>
                    </a:solidFill>
                  </a:tcPr>
                </a:tc>
                <a:tc>
                  <a:txBody>
                    <a:bodyPr/>
                    <a:lstStyle/>
                    <a:p>
                      <a:pPr algn="ctr">
                        <a:lnSpc>
                          <a:spcPct val="100000"/>
                        </a:lnSpc>
                        <a:spcBef>
                          <a:spcPts val="455"/>
                        </a:spcBef>
                      </a:pPr>
                      <a:r>
                        <a:rPr sz="1800" dirty="0">
                          <a:solidFill>
                            <a:schemeClr val="tx1"/>
                          </a:solidFill>
                          <a:latin typeface="Times New Roman" panose="02020603050405020304" pitchFamily="18" charset="0"/>
                          <a:cs typeface="Times New Roman" panose="02020603050405020304" pitchFamily="18" charset="0"/>
                        </a:rPr>
                        <a:t>17.00</a:t>
                      </a:r>
                      <a:endParaRPr sz="1800">
                        <a:solidFill>
                          <a:schemeClr val="tx1"/>
                        </a:solidFill>
                        <a:latin typeface="Times New Roman" panose="02020603050405020304" pitchFamily="18" charset="0"/>
                        <a:cs typeface="Times New Roman" panose="02020603050405020304" pitchFamily="18" charset="0"/>
                      </a:endParaRPr>
                    </a:p>
                  </a:txBody>
                  <a:tcPr marL="0" marR="0" marT="57785" marB="0">
                    <a:lnL w="12700">
                      <a:solidFill>
                        <a:srgbClr val="FFFFFF"/>
                      </a:solidFill>
                      <a:prstDash val="solid"/>
                    </a:lnL>
                    <a:lnR w="12700">
                      <a:solidFill>
                        <a:srgbClr val="FFFFFF"/>
                      </a:solidFill>
                      <a:prstDash val="solid"/>
                    </a:lnR>
                    <a:lnT w="38100">
                      <a:solidFill>
                        <a:srgbClr val="FFFFFF"/>
                      </a:solidFill>
                      <a:prstDash val="solid"/>
                    </a:lnT>
                    <a:lnB w="12700">
                      <a:solidFill>
                        <a:srgbClr val="FFFFFF"/>
                      </a:solidFill>
                      <a:prstDash val="solid"/>
                    </a:lnB>
                    <a:solidFill>
                      <a:srgbClr val="DBDBD9"/>
                    </a:solidFill>
                  </a:tcPr>
                </a:tc>
                <a:extLst>
                  <a:ext uri="{0D108BD9-81ED-4DB2-BD59-A6C34878D82A}">
                    <a16:rowId xmlns:a16="http://schemas.microsoft.com/office/drawing/2014/main" val="10001"/>
                  </a:ext>
                </a:extLst>
              </a:tr>
              <a:tr h="426615">
                <a:tc>
                  <a:txBody>
                    <a:bodyPr/>
                    <a:lstStyle/>
                    <a:p>
                      <a:pPr algn="ctr">
                        <a:lnSpc>
                          <a:spcPct val="100000"/>
                        </a:lnSpc>
                        <a:spcBef>
                          <a:spcPts val="215"/>
                        </a:spcBef>
                      </a:pPr>
                      <a:r>
                        <a:rPr sz="1800" spc="-5" dirty="0">
                          <a:solidFill>
                            <a:schemeClr val="tx1"/>
                          </a:solidFill>
                          <a:latin typeface="Times New Roman" panose="02020603050405020304" pitchFamily="18" charset="0"/>
                          <a:cs typeface="Times New Roman" panose="02020603050405020304" pitchFamily="18" charset="0"/>
                        </a:rPr>
                        <a:t>Bidder</a:t>
                      </a:r>
                      <a:r>
                        <a:rPr sz="1800" spc="-15" dirty="0">
                          <a:solidFill>
                            <a:schemeClr val="tx1"/>
                          </a:solidFill>
                          <a:latin typeface="Times New Roman" panose="02020603050405020304" pitchFamily="18" charset="0"/>
                          <a:cs typeface="Times New Roman" panose="02020603050405020304" pitchFamily="18" charset="0"/>
                        </a:rPr>
                        <a:t> </a:t>
                      </a:r>
                      <a:r>
                        <a:rPr sz="1800" dirty="0">
                          <a:solidFill>
                            <a:schemeClr val="tx1"/>
                          </a:solidFill>
                          <a:latin typeface="Times New Roman" panose="02020603050405020304" pitchFamily="18" charset="0"/>
                          <a:cs typeface="Times New Roman" panose="02020603050405020304" pitchFamily="18" charset="0"/>
                        </a:rPr>
                        <a:t>2</a:t>
                      </a:r>
                      <a:endParaRPr sz="1800">
                        <a:solidFill>
                          <a:schemeClr val="tx1"/>
                        </a:solidFill>
                        <a:latin typeface="Times New Roman" panose="02020603050405020304" pitchFamily="18" charset="0"/>
                        <a:cs typeface="Times New Roman" panose="02020603050405020304" pitchFamily="18" charset="0"/>
                      </a:endParaRPr>
                    </a:p>
                  </a:txBody>
                  <a:tcPr marL="0" marR="0" marT="27305"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EDEDEC"/>
                    </a:solidFill>
                  </a:tcPr>
                </a:tc>
                <a:tc>
                  <a:txBody>
                    <a:bodyPr/>
                    <a:lstStyle/>
                    <a:p>
                      <a:pPr algn="ctr">
                        <a:lnSpc>
                          <a:spcPct val="100000"/>
                        </a:lnSpc>
                        <a:spcBef>
                          <a:spcPts val="215"/>
                        </a:spcBef>
                      </a:pPr>
                      <a:r>
                        <a:rPr sz="1800" dirty="0">
                          <a:solidFill>
                            <a:schemeClr val="tx1"/>
                          </a:solidFill>
                          <a:latin typeface="Times New Roman" panose="02020603050405020304" pitchFamily="18" charset="0"/>
                          <a:cs typeface="Times New Roman" panose="02020603050405020304" pitchFamily="18" charset="0"/>
                        </a:rPr>
                        <a:t>6.0%</a:t>
                      </a:r>
                      <a:endParaRPr sz="1800">
                        <a:solidFill>
                          <a:schemeClr val="tx1"/>
                        </a:solidFill>
                        <a:latin typeface="Times New Roman" panose="02020603050405020304" pitchFamily="18" charset="0"/>
                        <a:cs typeface="Times New Roman" panose="02020603050405020304" pitchFamily="18" charset="0"/>
                      </a:endParaRPr>
                    </a:p>
                  </a:txBody>
                  <a:tcPr marL="0" marR="0" marT="27305"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EDEDEC"/>
                    </a:solidFill>
                  </a:tcPr>
                </a:tc>
                <a:tc>
                  <a:txBody>
                    <a:bodyPr/>
                    <a:lstStyle/>
                    <a:p>
                      <a:pPr marR="408940" algn="r">
                        <a:lnSpc>
                          <a:spcPct val="100000"/>
                        </a:lnSpc>
                        <a:spcBef>
                          <a:spcPts val="215"/>
                        </a:spcBef>
                      </a:pPr>
                      <a:r>
                        <a:rPr sz="1800" dirty="0">
                          <a:solidFill>
                            <a:schemeClr val="tx1"/>
                          </a:solidFill>
                          <a:latin typeface="Times New Roman" panose="02020603050405020304" pitchFamily="18" charset="0"/>
                          <a:cs typeface="Times New Roman" panose="02020603050405020304" pitchFamily="18" charset="0"/>
                        </a:rPr>
                        <a:t>3.75</a:t>
                      </a:r>
                      <a:endParaRPr sz="1800">
                        <a:solidFill>
                          <a:schemeClr val="tx1"/>
                        </a:solidFill>
                        <a:latin typeface="Times New Roman" panose="02020603050405020304" pitchFamily="18" charset="0"/>
                        <a:cs typeface="Times New Roman" panose="02020603050405020304" pitchFamily="18" charset="0"/>
                      </a:endParaRPr>
                    </a:p>
                  </a:txBody>
                  <a:tcPr marL="0" marR="0" marT="27305"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EDEDEC"/>
                    </a:solidFill>
                  </a:tcPr>
                </a:tc>
                <a:tc>
                  <a:txBody>
                    <a:bodyPr/>
                    <a:lstStyle/>
                    <a:p>
                      <a:pPr algn="ctr">
                        <a:lnSpc>
                          <a:spcPct val="100000"/>
                        </a:lnSpc>
                        <a:spcBef>
                          <a:spcPts val="215"/>
                        </a:spcBef>
                      </a:pPr>
                      <a:r>
                        <a:rPr sz="1800" dirty="0">
                          <a:solidFill>
                            <a:schemeClr val="tx1"/>
                          </a:solidFill>
                          <a:latin typeface="Times New Roman" panose="02020603050405020304" pitchFamily="18" charset="0"/>
                          <a:cs typeface="Times New Roman" panose="02020603050405020304" pitchFamily="18" charset="0"/>
                        </a:rPr>
                        <a:t>5.0%</a:t>
                      </a:r>
                    </a:p>
                  </a:txBody>
                  <a:tcPr marL="0" marR="0" marT="27305"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EDEDEC"/>
                    </a:solidFill>
                  </a:tcPr>
                </a:tc>
                <a:tc>
                  <a:txBody>
                    <a:bodyPr/>
                    <a:lstStyle/>
                    <a:p>
                      <a:pPr algn="ctr">
                        <a:lnSpc>
                          <a:spcPct val="100000"/>
                        </a:lnSpc>
                        <a:spcBef>
                          <a:spcPts val="215"/>
                        </a:spcBef>
                      </a:pPr>
                      <a:r>
                        <a:rPr sz="1800" dirty="0">
                          <a:solidFill>
                            <a:schemeClr val="tx1"/>
                          </a:solidFill>
                          <a:latin typeface="Times New Roman" panose="02020603050405020304" pitchFamily="18" charset="0"/>
                          <a:cs typeface="Times New Roman" panose="02020603050405020304" pitchFamily="18" charset="0"/>
                        </a:rPr>
                        <a:t>2.25</a:t>
                      </a:r>
                      <a:endParaRPr sz="1800">
                        <a:solidFill>
                          <a:schemeClr val="tx1"/>
                        </a:solidFill>
                        <a:latin typeface="Times New Roman" panose="02020603050405020304" pitchFamily="18" charset="0"/>
                        <a:cs typeface="Times New Roman" panose="02020603050405020304" pitchFamily="18" charset="0"/>
                      </a:endParaRPr>
                    </a:p>
                  </a:txBody>
                  <a:tcPr marL="0" marR="0" marT="27305"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EDEDEC"/>
                    </a:solidFill>
                  </a:tcPr>
                </a:tc>
                <a:tc>
                  <a:txBody>
                    <a:bodyPr/>
                    <a:lstStyle/>
                    <a:p>
                      <a:pPr algn="ctr">
                        <a:lnSpc>
                          <a:spcPct val="100000"/>
                        </a:lnSpc>
                        <a:spcBef>
                          <a:spcPts val="455"/>
                        </a:spcBef>
                      </a:pPr>
                      <a:r>
                        <a:rPr sz="1800" dirty="0">
                          <a:solidFill>
                            <a:schemeClr val="tx1"/>
                          </a:solidFill>
                          <a:latin typeface="Times New Roman" panose="02020603050405020304" pitchFamily="18" charset="0"/>
                          <a:cs typeface="Times New Roman" panose="02020603050405020304" pitchFamily="18" charset="0"/>
                        </a:rPr>
                        <a:t>1.8%</a:t>
                      </a:r>
                      <a:endParaRPr sz="1800">
                        <a:solidFill>
                          <a:schemeClr val="tx1"/>
                        </a:solidFill>
                        <a:latin typeface="Times New Roman" panose="02020603050405020304" pitchFamily="18" charset="0"/>
                        <a:cs typeface="Times New Roman" panose="02020603050405020304" pitchFamily="18" charset="0"/>
                      </a:endParaRPr>
                    </a:p>
                  </a:txBody>
                  <a:tcPr marL="0" marR="0" marT="57785"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EDEDEC"/>
                    </a:solidFill>
                  </a:tcPr>
                </a:tc>
                <a:tc>
                  <a:txBody>
                    <a:bodyPr/>
                    <a:lstStyle/>
                    <a:p>
                      <a:pPr algn="ctr">
                        <a:lnSpc>
                          <a:spcPct val="100000"/>
                        </a:lnSpc>
                        <a:spcBef>
                          <a:spcPts val="455"/>
                        </a:spcBef>
                      </a:pPr>
                      <a:r>
                        <a:rPr sz="1800" dirty="0">
                          <a:solidFill>
                            <a:schemeClr val="tx1"/>
                          </a:solidFill>
                          <a:latin typeface="Times New Roman" panose="02020603050405020304" pitchFamily="18" charset="0"/>
                          <a:cs typeface="Times New Roman" panose="02020603050405020304" pitchFamily="18" charset="0"/>
                        </a:rPr>
                        <a:t>3.0</a:t>
                      </a:r>
                      <a:endParaRPr sz="1800">
                        <a:solidFill>
                          <a:schemeClr val="tx1"/>
                        </a:solidFill>
                        <a:latin typeface="Times New Roman" panose="02020603050405020304" pitchFamily="18" charset="0"/>
                        <a:cs typeface="Times New Roman" panose="02020603050405020304" pitchFamily="18" charset="0"/>
                      </a:endParaRPr>
                    </a:p>
                  </a:txBody>
                  <a:tcPr marL="0" marR="0" marT="57785"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EDEDEC"/>
                    </a:solidFill>
                  </a:tcPr>
                </a:tc>
                <a:tc>
                  <a:txBody>
                    <a:bodyPr/>
                    <a:lstStyle/>
                    <a:p>
                      <a:pPr algn="ctr">
                        <a:lnSpc>
                          <a:spcPct val="100000"/>
                        </a:lnSpc>
                        <a:spcBef>
                          <a:spcPts val="455"/>
                        </a:spcBef>
                      </a:pPr>
                      <a:r>
                        <a:rPr sz="1800" dirty="0">
                          <a:solidFill>
                            <a:schemeClr val="tx1"/>
                          </a:solidFill>
                          <a:latin typeface="Times New Roman" panose="02020603050405020304" pitchFamily="18" charset="0"/>
                          <a:cs typeface="Times New Roman" panose="02020603050405020304" pitchFamily="18" charset="0"/>
                        </a:rPr>
                        <a:t>9.00</a:t>
                      </a:r>
                      <a:endParaRPr sz="1800">
                        <a:solidFill>
                          <a:schemeClr val="tx1"/>
                        </a:solidFill>
                        <a:latin typeface="Times New Roman" panose="02020603050405020304" pitchFamily="18" charset="0"/>
                        <a:cs typeface="Times New Roman" panose="02020603050405020304" pitchFamily="18" charset="0"/>
                      </a:endParaRPr>
                    </a:p>
                  </a:txBody>
                  <a:tcPr marL="0" marR="0" marT="57785"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EDEDEC"/>
                    </a:solidFill>
                  </a:tcPr>
                </a:tc>
                <a:extLst>
                  <a:ext uri="{0D108BD9-81ED-4DB2-BD59-A6C34878D82A}">
                    <a16:rowId xmlns:a16="http://schemas.microsoft.com/office/drawing/2014/main" val="10002"/>
                  </a:ext>
                </a:extLst>
              </a:tr>
              <a:tr h="500669">
                <a:tc>
                  <a:txBody>
                    <a:bodyPr/>
                    <a:lstStyle/>
                    <a:p>
                      <a:pPr algn="ctr">
                        <a:lnSpc>
                          <a:spcPct val="100000"/>
                        </a:lnSpc>
                        <a:spcBef>
                          <a:spcPts val="215"/>
                        </a:spcBef>
                      </a:pPr>
                      <a:r>
                        <a:rPr sz="1800" spc="-5" dirty="0">
                          <a:solidFill>
                            <a:schemeClr val="tx1"/>
                          </a:solidFill>
                          <a:latin typeface="Times New Roman" panose="02020603050405020304" pitchFamily="18" charset="0"/>
                          <a:cs typeface="Times New Roman" panose="02020603050405020304" pitchFamily="18" charset="0"/>
                        </a:rPr>
                        <a:t>Bidder</a:t>
                      </a:r>
                      <a:r>
                        <a:rPr sz="1800" spc="-15" dirty="0">
                          <a:solidFill>
                            <a:schemeClr val="tx1"/>
                          </a:solidFill>
                          <a:latin typeface="Times New Roman" panose="02020603050405020304" pitchFamily="18" charset="0"/>
                          <a:cs typeface="Times New Roman" panose="02020603050405020304" pitchFamily="18" charset="0"/>
                        </a:rPr>
                        <a:t> </a:t>
                      </a:r>
                      <a:r>
                        <a:rPr sz="1800" dirty="0">
                          <a:solidFill>
                            <a:schemeClr val="tx1"/>
                          </a:solidFill>
                          <a:latin typeface="Times New Roman" panose="02020603050405020304" pitchFamily="18" charset="0"/>
                          <a:cs typeface="Times New Roman" panose="02020603050405020304" pitchFamily="18" charset="0"/>
                        </a:rPr>
                        <a:t>3</a:t>
                      </a:r>
                      <a:endParaRPr sz="1800">
                        <a:solidFill>
                          <a:schemeClr val="tx1"/>
                        </a:solidFill>
                        <a:latin typeface="Times New Roman" panose="02020603050405020304" pitchFamily="18" charset="0"/>
                        <a:cs typeface="Times New Roman" panose="02020603050405020304" pitchFamily="18" charset="0"/>
                      </a:endParaRPr>
                    </a:p>
                  </a:txBody>
                  <a:tcPr marL="0" marR="0" marT="27305"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DBDBD9"/>
                    </a:solidFill>
                  </a:tcPr>
                </a:tc>
                <a:tc>
                  <a:txBody>
                    <a:bodyPr/>
                    <a:lstStyle/>
                    <a:p>
                      <a:pPr algn="ctr">
                        <a:lnSpc>
                          <a:spcPct val="100000"/>
                        </a:lnSpc>
                        <a:spcBef>
                          <a:spcPts val="215"/>
                        </a:spcBef>
                      </a:pPr>
                      <a:r>
                        <a:rPr sz="1800" dirty="0">
                          <a:solidFill>
                            <a:schemeClr val="tx1"/>
                          </a:solidFill>
                          <a:latin typeface="Times New Roman" panose="02020603050405020304" pitchFamily="18" charset="0"/>
                          <a:cs typeface="Times New Roman" panose="02020603050405020304" pitchFamily="18" charset="0"/>
                        </a:rPr>
                        <a:t>8.0%</a:t>
                      </a:r>
                      <a:endParaRPr sz="1800">
                        <a:solidFill>
                          <a:schemeClr val="tx1"/>
                        </a:solidFill>
                        <a:latin typeface="Times New Roman" panose="02020603050405020304" pitchFamily="18" charset="0"/>
                        <a:cs typeface="Times New Roman" panose="02020603050405020304" pitchFamily="18" charset="0"/>
                      </a:endParaRPr>
                    </a:p>
                  </a:txBody>
                  <a:tcPr marL="0" marR="0" marT="27305"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DBDBD9"/>
                    </a:solidFill>
                  </a:tcPr>
                </a:tc>
                <a:tc>
                  <a:txBody>
                    <a:bodyPr/>
                    <a:lstStyle/>
                    <a:p>
                      <a:pPr marL="635" algn="ctr">
                        <a:lnSpc>
                          <a:spcPct val="100000"/>
                        </a:lnSpc>
                        <a:spcBef>
                          <a:spcPts val="215"/>
                        </a:spcBef>
                      </a:pPr>
                      <a:r>
                        <a:rPr sz="1800" dirty="0">
                          <a:solidFill>
                            <a:schemeClr val="tx1"/>
                          </a:solidFill>
                          <a:latin typeface="Times New Roman" panose="02020603050405020304" pitchFamily="18" charset="0"/>
                          <a:cs typeface="Times New Roman" panose="02020603050405020304" pitchFamily="18" charset="0"/>
                        </a:rPr>
                        <a:t>5.0</a:t>
                      </a:r>
                      <a:endParaRPr sz="1800">
                        <a:solidFill>
                          <a:schemeClr val="tx1"/>
                        </a:solidFill>
                        <a:latin typeface="Times New Roman" panose="02020603050405020304" pitchFamily="18" charset="0"/>
                        <a:cs typeface="Times New Roman" panose="02020603050405020304" pitchFamily="18" charset="0"/>
                      </a:endParaRPr>
                    </a:p>
                  </a:txBody>
                  <a:tcPr marL="0" marR="0" marT="27305"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DBDBD9"/>
                    </a:solidFill>
                  </a:tcPr>
                </a:tc>
                <a:tc>
                  <a:txBody>
                    <a:bodyPr/>
                    <a:lstStyle/>
                    <a:p>
                      <a:pPr marL="635" algn="ctr">
                        <a:lnSpc>
                          <a:spcPct val="100000"/>
                        </a:lnSpc>
                        <a:spcBef>
                          <a:spcPts val="215"/>
                        </a:spcBef>
                      </a:pPr>
                      <a:r>
                        <a:rPr sz="1800" dirty="0">
                          <a:solidFill>
                            <a:schemeClr val="tx1"/>
                          </a:solidFill>
                          <a:latin typeface="Times New Roman" panose="02020603050405020304" pitchFamily="18" charset="0"/>
                          <a:cs typeface="Times New Roman" panose="02020603050405020304" pitchFamily="18" charset="0"/>
                        </a:rPr>
                        <a:t>11.0%</a:t>
                      </a:r>
                      <a:endParaRPr sz="1800">
                        <a:solidFill>
                          <a:schemeClr val="tx1"/>
                        </a:solidFill>
                        <a:latin typeface="Times New Roman" panose="02020603050405020304" pitchFamily="18" charset="0"/>
                        <a:cs typeface="Times New Roman" panose="02020603050405020304" pitchFamily="18" charset="0"/>
                      </a:endParaRPr>
                    </a:p>
                  </a:txBody>
                  <a:tcPr marL="0" marR="0" marT="27305"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DBDBD9"/>
                    </a:solidFill>
                  </a:tcPr>
                </a:tc>
                <a:tc>
                  <a:txBody>
                    <a:bodyPr/>
                    <a:lstStyle/>
                    <a:p>
                      <a:pPr algn="ctr">
                        <a:lnSpc>
                          <a:spcPct val="100000"/>
                        </a:lnSpc>
                        <a:spcBef>
                          <a:spcPts val="215"/>
                        </a:spcBef>
                      </a:pPr>
                      <a:r>
                        <a:rPr sz="1800" dirty="0">
                          <a:solidFill>
                            <a:schemeClr val="tx1"/>
                          </a:solidFill>
                          <a:latin typeface="Times New Roman" panose="02020603050405020304" pitchFamily="18" charset="0"/>
                          <a:cs typeface="Times New Roman" panose="02020603050405020304" pitchFamily="18" charset="0"/>
                        </a:rPr>
                        <a:t>5.0</a:t>
                      </a:r>
                      <a:endParaRPr sz="1800">
                        <a:solidFill>
                          <a:schemeClr val="tx1"/>
                        </a:solidFill>
                        <a:latin typeface="Times New Roman" panose="02020603050405020304" pitchFamily="18" charset="0"/>
                        <a:cs typeface="Times New Roman" panose="02020603050405020304" pitchFamily="18" charset="0"/>
                      </a:endParaRPr>
                    </a:p>
                  </a:txBody>
                  <a:tcPr marL="0" marR="0" marT="27305"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DBDBD9"/>
                    </a:solidFill>
                  </a:tcPr>
                </a:tc>
                <a:tc>
                  <a:txBody>
                    <a:bodyPr/>
                    <a:lstStyle/>
                    <a:p>
                      <a:pPr algn="ctr">
                        <a:lnSpc>
                          <a:spcPct val="100000"/>
                        </a:lnSpc>
                        <a:spcBef>
                          <a:spcPts val="745"/>
                        </a:spcBef>
                      </a:pPr>
                      <a:r>
                        <a:rPr sz="1800" dirty="0">
                          <a:solidFill>
                            <a:schemeClr val="tx1"/>
                          </a:solidFill>
                          <a:latin typeface="Times New Roman" panose="02020603050405020304" pitchFamily="18" charset="0"/>
                          <a:cs typeface="Times New Roman" panose="02020603050405020304" pitchFamily="18" charset="0"/>
                        </a:rPr>
                        <a:t>3.0%</a:t>
                      </a:r>
                      <a:endParaRPr sz="1800">
                        <a:solidFill>
                          <a:schemeClr val="tx1"/>
                        </a:solidFill>
                        <a:latin typeface="Times New Roman" panose="02020603050405020304" pitchFamily="18" charset="0"/>
                        <a:cs typeface="Times New Roman" panose="02020603050405020304" pitchFamily="18" charset="0"/>
                      </a:endParaRPr>
                    </a:p>
                  </a:txBody>
                  <a:tcPr marL="0" marR="0" marT="94615"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DBDBD9"/>
                    </a:solidFill>
                  </a:tcPr>
                </a:tc>
                <a:tc>
                  <a:txBody>
                    <a:bodyPr/>
                    <a:lstStyle/>
                    <a:p>
                      <a:pPr algn="ctr">
                        <a:lnSpc>
                          <a:spcPct val="100000"/>
                        </a:lnSpc>
                        <a:spcBef>
                          <a:spcPts val="745"/>
                        </a:spcBef>
                      </a:pPr>
                      <a:r>
                        <a:rPr sz="1800" dirty="0">
                          <a:solidFill>
                            <a:schemeClr val="tx1"/>
                          </a:solidFill>
                          <a:latin typeface="Times New Roman" panose="02020603050405020304" pitchFamily="18" charset="0"/>
                          <a:cs typeface="Times New Roman" panose="02020603050405020304" pitchFamily="18" charset="0"/>
                        </a:rPr>
                        <a:t>5.0</a:t>
                      </a:r>
                      <a:endParaRPr sz="1800">
                        <a:solidFill>
                          <a:schemeClr val="tx1"/>
                        </a:solidFill>
                        <a:latin typeface="Times New Roman" panose="02020603050405020304" pitchFamily="18" charset="0"/>
                        <a:cs typeface="Times New Roman" panose="02020603050405020304" pitchFamily="18" charset="0"/>
                      </a:endParaRPr>
                    </a:p>
                  </a:txBody>
                  <a:tcPr marL="0" marR="0" marT="94615"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DBDBD9"/>
                    </a:solidFill>
                  </a:tcPr>
                </a:tc>
                <a:tc>
                  <a:txBody>
                    <a:bodyPr/>
                    <a:lstStyle/>
                    <a:p>
                      <a:pPr algn="ctr">
                        <a:lnSpc>
                          <a:spcPct val="100000"/>
                        </a:lnSpc>
                        <a:spcBef>
                          <a:spcPts val="745"/>
                        </a:spcBef>
                      </a:pPr>
                      <a:r>
                        <a:rPr sz="1800" dirty="0">
                          <a:solidFill>
                            <a:schemeClr val="tx1"/>
                          </a:solidFill>
                          <a:latin typeface="Times New Roman" panose="02020603050405020304" pitchFamily="18" charset="0"/>
                          <a:cs typeface="Times New Roman" panose="02020603050405020304" pitchFamily="18" charset="0"/>
                        </a:rPr>
                        <a:t>15.00</a:t>
                      </a:r>
                      <a:endParaRPr sz="1800">
                        <a:solidFill>
                          <a:schemeClr val="tx1"/>
                        </a:solidFill>
                        <a:latin typeface="Times New Roman" panose="02020603050405020304" pitchFamily="18" charset="0"/>
                        <a:cs typeface="Times New Roman" panose="02020603050405020304" pitchFamily="18" charset="0"/>
                      </a:endParaRPr>
                    </a:p>
                  </a:txBody>
                  <a:tcPr marL="0" marR="0" marT="94615"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DBDBD9"/>
                    </a:solidFill>
                  </a:tcPr>
                </a:tc>
                <a:extLst>
                  <a:ext uri="{0D108BD9-81ED-4DB2-BD59-A6C34878D82A}">
                    <a16:rowId xmlns:a16="http://schemas.microsoft.com/office/drawing/2014/main" val="10003"/>
                  </a:ext>
                </a:extLst>
              </a:tr>
              <a:tr h="426615">
                <a:tc>
                  <a:txBody>
                    <a:bodyPr/>
                    <a:lstStyle/>
                    <a:p>
                      <a:pPr algn="ctr">
                        <a:lnSpc>
                          <a:spcPct val="100000"/>
                        </a:lnSpc>
                        <a:spcBef>
                          <a:spcPts val="215"/>
                        </a:spcBef>
                      </a:pPr>
                      <a:r>
                        <a:rPr sz="1800" spc="-5" dirty="0">
                          <a:solidFill>
                            <a:schemeClr val="tx1"/>
                          </a:solidFill>
                          <a:latin typeface="Times New Roman" panose="02020603050405020304" pitchFamily="18" charset="0"/>
                          <a:cs typeface="Times New Roman" panose="02020603050405020304" pitchFamily="18" charset="0"/>
                        </a:rPr>
                        <a:t>Bidder</a:t>
                      </a:r>
                      <a:r>
                        <a:rPr sz="1800" spc="-15" dirty="0">
                          <a:solidFill>
                            <a:schemeClr val="tx1"/>
                          </a:solidFill>
                          <a:latin typeface="Times New Roman" panose="02020603050405020304" pitchFamily="18" charset="0"/>
                          <a:cs typeface="Times New Roman" panose="02020603050405020304" pitchFamily="18" charset="0"/>
                        </a:rPr>
                        <a:t> </a:t>
                      </a:r>
                      <a:r>
                        <a:rPr sz="1800" dirty="0">
                          <a:solidFill>
                            <a:schemeClr val="tx1"/>
                          </a:solidFill>
                          <a:latin typeface="Times New Roman" panose="02020603050405020304" pitchFamily="18" charset="0"/>
                          <a:cs typeface="Times New Roman" panose="02020603050405020304" pitchFamily="18" charset="0"/>
                        </a:rPr>
                        <a:t>4</a:t>
                      </a:r>
                      <a:endParaRPr sz="1800">
                        <a:solidFill>
                          <a:schemeClr val="tx1"/>
                        </a:solidFill>
                        <a:latin typeface="Times New Roman" panose="02020603050405020304" pitchFamily="18" charset="0"/>
                        <a:cs typeface="Times New Roman" panose="02020603050405020304" pitchFamily="18" charset="0"/>
                      </a:endParaRPr>
                    </a:p>
                  </a:txBody>
                  <a:tcPr marL="0" marR="0" marT="27305"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EDEDEC"/>
                    </a:solidFill>
                  </a:tcPr>
                </a:tc>
                <a:tc>
                  <a:txBody>
                    <a:bodyPr/>
                    <a:lstStyle/>
                    <a:p>
                      <a:pPr marL="635" algn="ctr">
                        <a:lnSpc>
                          <a:spcPct val="100000"/>
                        </a:lnSpc>
                        <a:spcBef>
                          <a:spcPts val="215"/>
                        </a:spcBef>
                      </a:pPr>
                      <a:r>
                        <a:rPr sz="1800" dirty="0">
                          <a:solidFill>
                            <a:schemeClr val="tx1"/>
                          </a:solidFill>
                          <a:latin typeface="Times New Roman" panose="02020603050405020304" pitchFamily="18" charset="0"/>
                          <a:cs typeface="Times New Roman" panose="02020603050405020304" pitchFamily="18" charset="0"/>
                        </a:rPr>
                        <a:t>16.0%</a:t>
                      </a:r>
                      <a:endParaRPr sz="1800">
                        <a:solidFill>
                          <a:schemeClr val="tx1"/>
                        </a:solidFill>
                        <a:latin typeface="Times New Roman" panose="02020603050405020304" pitchFamily="18" charset="0"/>
                        <a:cs typeface="Times New Roman" panose="02020603050405020304" pitchFamily="18" charset="0"/>
                      </a:endParaRPr>
                    </a:p>
                  </a:txBody>
                  <a:tcPr marL="0" marR="0" marT="27305"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EDEDEC"/>
                    </a:solidFill>
                  </a:tcPr>
                </a:tc>
                <a:tc>
                  <a:txBody>
                    <a:bodyPr/>
                    <a:lstStyle/>
                    <a:p>
                      <a:pPr marL="635" algn="ctr">
                        <a:lnSpc>
                          <a:spcPct val="100000"/>
                        </a:lnSpc>
                        <a:spcBef>
                          <a:spcPts val="215"/>
                        </a:spcBef>
                      </a:pPr>
                      <a:r>
                        <a:rPr sz="1800" dirty="0">
                          <a:solidFill>
                            <a:schemeClr val="tx1"/>
                          </a:solidFill>
                          <a:latin typeface="Times New Roman" panose="02020603050405020304" pitchFamily="18" charset="0"/>
                          <a:cs typeface="Times New Roman" panose="02020603050405020304" pitchFamily="18" charset="0"/>
                        </a:rPr>
                        <a:t>6.0</a:t>
                      </a:r>
                      <a:endParaRPr sz="1800">
                        <a:solidFill>
                          <a:schemeClr val="tx1"/>
                        </a:solidFill>
                        <a:latin typeface="Times New Roman" panose="02020603050405020304" pitchFamily="18" charset="0"/>
                        <a:cs typeface="Times New Roman" panose="02020603050405020304" pitchFamily="18" charset="0"/>
                      </a:endParaRPr>
                    </a:p>
                  </a:txBody>
                  <a:tcPr marL="0" marR="0" marT="27305"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EDEDEC"/>
                    </a:solidFill>
                  </a:tcPr>
                </a:tc>
                <a:tc>
                  <a:txBody>
                    <a:bodyPr/>
                    <a:lstStyle/>
                    <a:p>
                      <a:pPr algn="ctr">
                        <a:lnSpc>
                          <a:spcPct val="100000"/>
                        </a:lnSpc>
                        <a:spcBef>
                          <a:spcPts val="215"/>
                        </a:spcBef>
                      </a:pPr>
                      <a:r>
                        <a:rPr sz="1800" dirty="0">
                          <a:solidFill>
                            <a:schemeClr val="tx1"/>
                          </a:solidFill>
                          <a:latin typeface="Times New Roman" panose="02020603050405020304" pitchFamily="18" charset="0"/>
                          <a:cs typeface="Times New Roman" panose="02020603050405020304" pitchFamily="18" charset="0"/>
                        </a:rPr>
                        <a:t>0.2%</a:t>
                      </a:r>
                      <a:endParaRPr sz="1800">
                        <a:solidFill>
                          <a:schemeClr val="tx1"/>
                        </a:solidFill>
                        <a:latin typeface="Times New Roman" panose="02020603050405020304" pitchFamily="18" charset="0"/>
                        <a:cs typeface="Times New Roman" panose="02020603050405020304" pitchFamily="18" charset="0"/>
                      </a:endParaRPr>
                    </a:p>
                  </a:txBody>
                  <a:tcPr marL="0" marR="0" marT="27305"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EDEDEC"/>
                    </a:solidFill>
                  </a:tcPr>
                </a:tc>
                <a:tc>
                  <a:txBody>
                    <a:bodyPr/>
                    <a:lstStyle/>
                    <a:p>
                      <a:pPr algn="ctr">
                        <a:lnSpc>
                          <a:spcPct val="100000"/>
                        </a:lnSpc>
                        <a:spcBef>
                          <a:spcPts val="215"/>
                        </a:spcBef>
                      </a:pPr>
                      <a:r>
                        <a:rPr sz="1800" dirty="0">
                          <a:solidFill>
                            <a:schemeClr val="tx1"/>
                          </a:solidFill>
                          <a:latin typeface="Times New Roman" panose="02020603050405020304" pitchFamily="18" charset="0"/>
                          <a:cs typeface="Times New Roman" panose="02020603050405020304" pitchFamily="18" charset="0"/>
                        </a:rPr>
                        <a:t>0.0</a:t>
                      </a:r>
                      <a:endParaRPr sz="1800">
                        <a:solidFill>
                          <a:schemeClr val="tx1"/>
                        </a:solidFill>
                        <a:latin typeface="Times New Roman" panose="02020603050405020304" pitchFamily="18" charset="0"/>
                        <a:cs typeface="Times New Roman" panose="02020603050405020304" pitchFamily="18" charset="0"/>
                      </a:endParaRPr>
                    </a:p>
                  </a:txBody>
                  <a:tcPr marL="0" marR="0" marT="27305"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EDEDEC"/>
                    </a:solidFill>
                  </a:tcPr>
                </a:tc>
                <a:tc>
                  <a:txBody>
                    <a:bodyPr/>
                    <a:lstStyle/>
                    <a:p>
                      <a:pPr algn="ctr">
                        <a:lnSpc>
                          <a:spcPct val="100000"/>
                        </a:lnSpc>
                        <a:spcBef>
                          <a:spcPts val="455"/>
                        </a:spcBef>
                      </a:pPr>
                      <a:r>
                        <a:rPr sz="1800" dirty="0">
                          <a:solidFill>
                            <a:schemeClr val="tx1"/>
                          </a:solidFill>
                          <a:latin typeface="Times New Roman" panose="02020603050405020304" pitchFamily="18" charset="0"/>
                          <a:cs typeface="Times New Roman" panose="02020603050405020304" pitchFamily="18" charset="0"/>
                        </a:rPr>
                        <a:t>0.6%</a:t>
                      </a:r>
                      <a:endParaRPr sz="1800">
                        <a:solidFill>
                          <a:schemeClr val="tx1"/>
                        </a:solidFill>
                        <a:latin typeface="Times New Roman" panose="02020603050405020304" pitchFamily="18" charset="0"/>
                        <a:cs typeface="Times New Roman" panose="02020603050405020304" pitchFamily="18" charset="0"/>
                      </a:endParaRPr>
                    </a:p>
                  </a:txBody>
                  <a:tcPr marL="0" marR="0" marT="57785"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EDEDEC"/>
                    </a:solidFill>
                  </a:tcPr>
                </a:tc>
                <a:tc>
                  <a:txBody>
                    <a:bodyPr/>
                    <a:lstStyle/>
                    <a:p>
                      <a:pPr algn="ctr">
                        <a:lnSpc>
                          <a:spcPct val="100000"/>
                        </a:lnSpc>
                        <a:spcBef>
                          <a:spcPts val="455"/>
                        </a:spcBef>
                      </a:pPr>
                      <a:r>
                        <a:rPr sz="1800" dirty="0">
                          <a:solidFill>
                            <a:schemeClr val="tx1"/>
                          </a:solidFill>
                          <a:latin typeface="Times New Roman" panose="02020603050405020304" pitchFamily="18" charset="0"/>
                          <a:cs typeface="Times New Roman" panose="02020603050405020304" pitchFamily="18" charset="0"/>
                        </a:rPr>
                        <a:t>1.0</a:t>
                      </a:r>
                    </a:p>
                  </a:txBody>
                  <a:tcPr marL="0" marR="0" marT="57785"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EDEDEC"/>
                    </a:solidFill>
                  </a:tcPr>
                </a:tc>
                <a:tc>
                  <a:txBody>
                    <a:bodyPr/>
                    <a:lstStyle/>
                    <a:p>
                      <a:pPr algn="ctr">
                        <a:lnSpc>
                          <a:spcPct val="100000"/>
                        </a:lnSpc>
                        <a:spcBef>
                          <a:spcPts val="455"/>
                        </a:spcBef>
                      </a:pPr>
                      <a:r>
                        <a:rPr sz="1800" dirty="0">
                          <a:solidFill>
                            <a:schemeClr val="tx1"/>
                          </a:solidFill>
                          <a:latin typeface="Times New Roman" panose="02020603050405020304" pitchFamily="18" charset="0"/>
                          <a:cs typeface="Times New Roman" panose="02020603050405020304" pitchFamily="18" charset="0"/>
                        </a:rPr>
                        <a:t>7.00</a:t>
                      </a:r>
                      <a:endParaRPr sz="1800">
                        <a:solidFill>
                          <a:schemeClr val="tx1"/>
                        </a:solidFill>
                        <a:latin typeface="Times New Roman" panose="02020603050405020304" pitchFamily="18" charset="0"/>
                        <a:cs typeface="Times New Roman" panose="02020603050405020304" pitchFamily="18" charset="0"/>
                      </a:endParaRPr>
                    </a:p>
                  </a:txBody>
                  <a:tcPr marL="0" marR="0" marT="57785"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EDEDEC"/>
                    </a:solidFill>
                  </a:tcPr>
                </a:tc>
                <a:extLst>
                  <a:ext uri="{0D108BD9-81ED-4DB2-BD59-A6C34878D82A}">
                    <a16:rowId xmlns:a16="http://schemas.microsoft.com/office/drawing/2014/main" val="10004"/>
                  </a:ext>
                </a:extLst>
              </a:tr>
              <a:tr h="426615">
                <a:tc>
                  <a:txBody>
                    <a:bodyPr/>
                    <a:lstStyle/>
                    <a:p>
                      <a:pPr algn="ctr">
                        <a:lnSpc>
                          <a:spcPct val="100000"/>
                        </a:lnSpc>
                        <a:spcBef>
                          <a:spcPts val="215"/>
                        </a:spcBef>
                      </a:pPr>
                      <a:r>
                        <a:rPr sz="1800" spc="-5" dirty="0">
                          <a:solidFill>
                            <a:schemeClr val="tx1"/>
                          </a:solidFill>
                          <a:latin typeface="Times New Roman" panose="02020603050405020304" pitchFamily="18" charset="0"/>
                          <a:cs typeface="Times New Roman" panose="02020603050405020304" pitchFamily="18" charset="0"/>
                        </a:rPr>
                        <a:t>Bidder</a:t>
                      </a:r>
                      <a:r>
                        <a:rPr sz="1800" spc="-15" dirty="0">
                          <a:solidFill>
                            <a:schemeClr val="tx1"/>
                          </a:solidFill>
                          <a:latin typeface="Times New Roman" panose="02020603050405020304" pitchFamily="18" charset="0"/>
                          <a:cs typeface="Times New Roman" panose="02020603050405020304" pitchFamily="18" charset="0"/>
                        </a:rPr>
                        <a:t> </a:t>
                      </a:r>
                      <a:r>
                        <a:rPr sz="1800" dirty="0">
                          <a:solidFill>
                            <a:schemeClr val="tx1"/>
                          </a:solidFill>
                          <a:latin typeface="Times New Roman" panose="02020603050405020304" pitchFamily="18" charset="0"/>
                          <a:cs typeface="Times New Roman" panose="02020603050405020304" pitchFamily="18" charset="0"/>
                        </a:rPr>
                        <a:t>5</a:t>
                      </a:r>
                      <a:endParaRPr sz="1800">
                        <a:solidFill>
                          <a:schemeClr val="tx1"/>
                        </a:solidFill>
                        <a:latin typeface="Times New Roman" panose="02020603050405020304" pitchFamily="18" charset="0"/>
                        <a:cs typeface="Times New Roman" panose="02020603050405020304" pitchFamily="18" charset="0"/>
                      </a:endParaRPr>
                    </a:p>
                  </a:txBody>
                  <a:tcPr marL="0" marR="0" marT="27305"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DBDBD9"/>
                    </a:solidFill>
                  </a:tcPr>
                </a:tc>
                <a:tc>
                  <a:txBody>
                    <a:bodyPr/>
                    <a:lstStyle/>
                    <a:p>
                      <a:pPr algn="ctr">
                        <a:lnSpc>
                          <a:spcPct val="100000"/>
                        </a:lnSpc>
                        <a:spcBef>
                          <a:spcPts val="215"/>
                        </a:spcBef>
                      </a:pPr>
                      <a:r>
                        <a:rPr sz="1800" dirty="0">
                          <a:solidFill>
                            <a:schemeClr val="tx1"/>
                          </a:solidFill>
                          <a:latin typeface="Times New Roman" panose="02020603050405020304" pitchFamily="18" charset="0"/>
                          <a:cs typeface="Times New Roman" panose="02020603050405020304" pitchFamily="18" charset="0"/>
                        </a:rPr>
                        <a:t>0.0%</a:t>
                      </a:r>
                      <a:endParaRPr sz="1800">
                        <a:solidFill>
                          <a:schemeClr val="tx1"/>
                        </a:solidFill>
                        <a:latin typeface="Times New Roman" panose="02020603050405020304" pitchFamily="18" charset="0"/>
                        <a:cs typeface="Times New Roman" panose="02020603050405020304" pitchFamily="18" charset="0"/>
                      </a:endParaRPr>
                    </a:p>
                  </a:txBody>
                  <a:tcPr marL="0" marR="0" marT="27305"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DBDBD9"/>
                    </a:solidFill>
                  </a:tcPr>
                </a:tc>
                <a:tc>
                  <a:txBody>
                    <a:bodyPr/>
                    <a:lstStyle/>
                    <a:p>
                      <a:pPr marR="426720" algn="r">
                        <a:lnSpc>
                          <a:spcPct val="100000"/>
                        </a:lnSpc>
                        <a:spcBef>
                          <a:spcPts val="215"/>
                        </a:spcBef>
                      </a:pPr>
                      <a:r>
                        <a:rPr sz="1800" dirty="0">
                          <a:solidFill>
                            <a:schemeClr val="tx1"/>
                          </a:solidFill>
                          <a:latin typeface="Times New Roman" panose="02020603050405020304" pitchFamily="18" charset="0"/>
                          <a:cs typeface="Times New Roman" panose="02020603050405020304" pitchFamily="18" charset="0"/>
                        </a:rPr>
                        <a:t>-1.0</a:t>
                      </a:r>
                      <a:endParaRPr sz="1800">
                        <a:solidFill>
                          <a:schemeClr val="tx1"/>
                        </a:solidFill>
                        <a:latin typeface="Times New Roman" panose="02020603050405020304" pitchFamily="18" charset="0"/>
                        <a:cs typeface="Times New Roman" panose="02020603050405020304" pitchFamily="18" charset="0"/>
                      </a:endParaRPr>
                    </a:p>
                  </a:txBody>
                  <a:tcPr marL="0" marR="0" marT="27305"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DBDBD9"/>
                    </a:solidFill>
                  </a:tcPr>
                </a:tc>
                <a:tc>
                  <a:txBody>
                    <a:bodyPr/>
                    <a:lstStyle/>
                    <a:p>
                      <a:pPr algn="ctr">
                        <a:lnSpc>
                          <a:spcPct val="100000"/>
                        </a:lnSpc>
                        <a:spcBef>
                          <a:spcPts val="215"/>
                        </a:spcBef>
                      </a:pPr>
                      <a:r>
                        <a:rPr sz="1800" dirty="0">
                          <a:solidFill>
                            <a:schemeClr val="tx1"/>
                          </a:solidFill>
                          <a:latin typeface="Times New Roman" panose="02020603050405020304" pitchFamily="18" charset="0"/>
                          <a:cs typeface="Times New Roman" panose="02020603050405020304" pitchFamily="18" charset="0"/>
                        </a:rPr>
                        <a:t>0.0%</a:t>
                      </a:r>
                      <a:endParaRPr sz="1800">
                        <a:solidFill>
                          <a:schemeClr val="tx1"/>
                        </a:solidFill>
                        <a:latin typeface="Times New Roman" panose="02020603050405020304" pitchFamily="18" charset="0"/>
                        <a:cs typeface="Times New Roman" panose="02020603050405020304" pitchFamily="18" charset="0"/>
                      </a:endParaRPr>
                    </a:p>
                  </a:txBody>
                  <a:tcPr marL="0" marR="0" marT="27305"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DBDBD9"/>
                    </a:solidFill>
                  </a:tcPr>
                </a:tc>
                <a:tc>
                  <a:txBody>
                    <a:bodyPr/>
                    <a:lstStyle/>
                    <a:p>
                      <a:pPr algn="ctr">
                        <a:lnSpc>
                          <a:spcPct val="100000"/>
                        </a:lnSpc>
                        <a:spcBef>
                          <a:spcPts val="215"/>
                        </a:spcBef>
                      </a:pPr>
                      <a:r>
                        <a:rPr sz="1800" dirty="0">
                          <a:solidFill>
                            <a:schemeClr val="tx1"/>
                          </a:solidFill>
                          <a:latin typeface="Times New Roman" panose="02020603050405020304" pitchFamily="18" charset="0"/>
                          <a:cs typeface="Times New Roman" panose="02020603050405020304" pitchFamily="18" charset="0"/>
                        </a:rPr>
                        <a:t>-1.0</a:t>
                      </a:r>
                      <a:endParaRPr sz="1800">
                        <a:solidFill>
                          <a:schemeClr val="tx1"/>
                        </a:solidFill>
                        <a:latin typeface="Times New Roman" panose="02020603050405020304" pitchFamily="18" charset="0"/>
                        <a:cs typeface="Times New Roman" panose="02020603050405020304" pitchFamily="18" charset="0"/>
                      </a:endParaRPr>
                    </a:p>
                  </a:txBody>
                  <a:tcPr marL="0" marR="0" marT="27305"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DBDBD9"/>
                    </a:solidFill>
                  </a:tcPr>
                </a:tc>
                <a:tc>
                  <a:txBody>
                    <a:bodyPr/>
                    <a:lstStyle/>
                    <a:p>
                      <a:pPr algn="ctr">
                        <a:lnSpc>
                          <a:spcPct val="100000"/>
                        </a:lnSpc>
                        <a:spcBef>
                          <a:spcPts val="455"/>
                        </a:spcBef>
                      </a:pPr>
                      <a:r>
                        <a:rPr sz="1800" dirty="0">
                          <a:solidFill>
                            <a:schemeClr val="tx1"/>
                          </a:solidFill>
                          <a:latin typeface="Times New Roman" panose="02020603050405020304" pitchFamily="18" charset="0"/>
                          <a:cs typeface="Times New Roman" panose="02020603050405020304" pitchFamily="18" charset="0"/>
                        </a:rPr>
                        <a:t>0.0%</a:t>
                      </a:r>
                      <a:endParaRPr sz="1800">
                        <a:solidFill>
                          <a:schemeClr val="tx1"/>
                        </a:solidFill>
                        <a:latin typeface="Times New Roman" panose="02020603050405020304" pitchFamily="18" charset="0"/>
                        <a:cs typeface="Times New Roman" panose="02020603050405020304" pitchFamily="18" charset="0"/>
                      </a:endParaRPr>
                    </a:p>
                  </a:txBody>
                  <a:tcPr marL="0" marR="0" marT="57785"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DBDBD9"/>
                    </a:solidFill>
                  </a:tcPr>
                </a:tc>
                <a:tc>
                  <a:txBody>
                    <a:bodyPr/>
                    <a:lstStyle/>
                    <a:p>
                      <a:pPr algn="ctr">
                        <a:lnSpc>
                          <a:spcPct val="100000"/>
                        </a:lnSpc>
                        <a:spcBef>
                          <a:spcPts val="455"/>
                        </a:spcBef>
                      </a:pPr>
                      <a:r>
                        <a:rPr sz="1800" dirty="0">
                          <a:solidFill>
                            <a:schemeClr val="tx1"/>
                          </a:solidFill>
                          <a:latin typeface="Times New Roman" panose="02020603050405020304" pitchFamily="18" charset="0"/>
                          <a:cs typeface="Times New Roman" panose="02020603050405020304" pitchFamily="18" charset="0"/>
                        </a:rPr>
                        <a:t>-1.0</a:t>
                      </a:r>
                      <a:endParaRPr sz="1800">
                        <a:solidFill>
                          <a:schemeClr val="tx1"/>
                        </a:solidFill>
                        <a:latin typeface="Times New Roman" panose="02020603050405020304" pitchFamily="18" charset="0"/>
                        <a:cs typeface="Times New Roman" panose="02020603050405020304" pitchFamily="18" charset="0"/>
                      </a:endParaRPr>
                    </a:p>
                  </a:txBody>
                  <a:tcPr marL="0" marR="0" marT="57785"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DBDBD9"/>
                    </a:solidFill>
                  </a:tcPr>
                </a:tc>
                <a:tc>
                  <a:txBody>
                    <a:bodyPr/>
                    <a:lstStyle/>
                    <a:p>
                      <a:pPr algn="ctr">
                        <a:lnSpc>
                          <a:spcPct val="100000"/>
                        </a:lnSpc>
                        <a:spcBef>
                          <a:spcPts val="455"/>
                        </a:spcBef>
                      </a:pPr>
                      <a:r>
                        <a:rPr sz="1800" dirty="0">
                          <a:solidFill>
                            <a:schemeClr val="tx1"/>
                          </a:solidFill>
                          <a:latin typeface="Times New Roman" panose="02020603050405020304" pitchFamily="18" charset="0"/>
                          <a:cs typeface="Times New Roman" panose="02020603050405020304" pitchFamily="18" charset="0"/>
                        </a:rPr>
                        <a:t>-3.00</a:t>
                      </a:r>
                    </a:p>
                  </a:txBody>
                  <a:tcPr marL="0" marR="0" marT="57785"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DBDBD9"/>
                    </a:solidFill>
                  </a:tcPr>
                </a:tc>
                <a:extLst>
                  <a:ext uri="{0D108BD9-81ED-4DB2-BD59-A6C34878D82A}">
                    <a16:rowId xmlns:a16="http://schemas.microsoft.com/office/drawing/2014/main" val="10005"/>
                  </a:ext>
                </a:extLst>
              </a:tr>
            </a:tbl>
          </a:graphicData>
        </a:graphic>
      </p:graphicFrame>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half" idx="2"/>
          </p:nvPr>
        </p:nvSpPr>
        <p:spPr>
          <a:xfrm>
            <a:off x="1371600" y="2105529"/>
            <a:ext cx="4443984" cy="4018544"/>
          </a:xfrm>
        </p:spPr>
        <p:txBody>
          <a:bodyPr>
            <a:normAutofit/>
          </a:bodyPr>
          <a:lstStyle/>
          <a:p>
            <a:pPr marL="0" indent="0">
              <a:buNone/>
            </a:pPr>
            <a:r>
              <a:rPr lang="en-US" sz="1700" b="1" dirty="0">
                <a:solidFill>
                  <a:schemeClr val="tx1"/>
                </a:solidFill>
                <a:latin typeface="Times New Roman" panose="02020603050405020304" pitchFamily="18" charset="0"/>
                <a:cs typeface="Times New Roman" panose="02020603050405020304" pitchFamily="18" charset="0"/>
              </a:rPr>
              <a:t>Pay Audit System</a:t>
            </a:r>
          </a:p>
          <a:p>
            <a:r>
              <a:rPr lang="en-US" sz="1700" dirty="0">
                <a:solidFill>
                  <a:schemeClr val="tx1"/>
                </a:solidFill>
                <a:latin typeface="Times New Roman" panose="02020603050405020304" pitchFamily="18" charset="0"/>
                <a:cs typeface="Times New Roman" panose="02020603050405020304" pitchFamily="18" charset="0"/>
              </a:rPr>
              <a:t>Tool utilized to monitor the state’s diversity spend for subcontractors</a:t>
            </a:r>
          </a:p>
          <a:p>
            <a:r>
              <a:rPr lang="en-US" sz="1700" dirty="0">
                <a:solidFill>
                  <a:schemeClr val="tx1"/>
                </a:solidFill>
                <a:latin typeface="Times New Roman" panose="02020603050405020304" pitchFamily="18" charset="0"/>
                <a:cs typeface="Times New Roman" panose="02020603050405020304" pitchFamily="18" charset="0"/>
              </a:rPr>
              <a:t>Selected primes and subcontractors are required to report payments submitted or received through this web-based tool</a:t>
            </a:r>
          </a:p>
          <a:p>
            <a:r>
              <a:rPr lang="en-US" sz="1700" dirty="0">
                <a:solidFill>
                  <a:schemeClr val="tx1"/>
                </a:solidFill>
                <a:latin typeface="Times New Roman" panose="02020603050405020304" pitchFamily="18" charset="0"/>
                <a:cs typeface="Times New Roman" panose="02020603050405020304" pitchFamily="18" charset="0"/>
              </a:rPr>
              <a:t>Based on contract terms payments should be reported monthly or quarterly</a:t>
            </a:r>
          </a:p>
          <a:p>
            <a:r>
              <a:rPr lang="en-US" sz="1650" b="1" dirty="0">
                <a:solidFill>
                  <a:schemeClr val="tx1"/>
                </a:solidFill>
                <a:latin typeface="Times New Roman" panose="02020603050405020304" pitchFamily="18" charset="0"/>
                <a:cs typeface="Times New Roman" panose="02020603050405020304" pitchFamily="18" charset="0"/>
              </a:rPr>
              <a:t>Questions? </a:t>
            </a:r>
            <a:r>
              <a:rPr lang="en-US" sz="1650" dirty="0">
                <a:solidFill>
                  <a:schemeClr val="tx1"/>
                </a:solidFill>
                <a:latin typeface="Times New Roman" panose="02020603050405020304" pitchFamily="18" charset="0"/>
                <a:cs typeface="Times New Roman" panose="02020603050405020304" pitchFamily="18" charset="0"/>
              </a:rPr>
              <a:t>Contact Division of Supplier Diversity</a:t>
            </a:r>
          </a:p>
          <a:p>
            <a:pPr lvl="1"/>
            <a:r>
              <a:rPr lang="en-US" sz="1250" i="0" dirty="0">
                <a:solidFill>
                  <a:schemeClr val="tx1"/>
                </a:solidFill>
                <a:latin typeface="Times New Roman" panose="02020603050405020304" pitchFamily="18" charset="0"/>
                <a:cs typeface="Times New Roman" panose="02020603050405020304" pitchFamily="18" charset="0"/>
                <a:hlinkClick r:id="rId2">
                  <a:extLst>
                    <a:ext uri="{A12FA001-AC4F-418D-AE19-62706E023703}">
                      <ahyp:hlinkClr xmlns:ahyp="http://schemas.microsoft.com/office/drawing/2018/hyperlinkcolor" val="tx"/>
                    </a:ext>
                  </a:extLst>
                </a:hlinkClick>
              </a:rPr>
              <a:t>mwbecompliance@idoa.in.gov</a:t>
            </a:r>
            <a:r>
              <a:rPr lang="en-US" sz="1250" i="0" dirty="0">
                <a:solidFill>
                  <a:schemeClr val="tx1"/>
                </a:solidFill>
                <a:latin typeface="Times New Roman" panose="02020603050405020304" pitchFamily="18" charset="0"/>
                <a:cs typeface="Times New Roman" panose="02020603050405020304" pitchFamily="18" charset="0"/>
              </a:rPr>
              <a:t> </a:t>
            </a:r>
          </a:p>
          <a:p>
            <a:pPr lvl="1"/>
            <a:r>
              <a:rPr lang="en-US" sz="1250" i="0" dirty="0">
                <a:solidFill>
                  <a:schemeClr val="tx1"/>
                </a:solidFill>
                <a:latin typeface="Times New Roman" panose="02020603050405020304" pitchFamily="18" charset="0"/>
                <a:cs typeface="Times New Roman" panose="02020603050405020304" pitchFamily="18" charset="0"/>
                <a:hlinkClick r:id="rId3">
                  <a:extLst>
                    <a:ext uri="{A12FA001-AC4F-418D-AE19-62706E023703}">
                      <ahyp:hlinkClr xmlns:ahyp="http://schemas.microsoft.com/office/drawing/2018/hyperlinkcolor" val="tx"/>
                    </a:ext>
                  </a:extLst>
                </a:hlinkClick>
              </a:rPr>
              <a:t>www.in.gov/idoa/mwbe/payaudit.htm</a:t>
            </a:r>
            <a:r>
              <a:rPr lang="en-US" sz="1250" i="0" dirty="0">
                <a:solidFill>
                  <a:schemeClr val="tx1"/>
                </a:solidFill>
                <a:latin typeface="Times New Roman" panose="02020603050405020304" pitchFamily="18" charset="0"/>
                <a:cs typeface="Times New Roman" panose="02020603050405020304" pitchFamily="18" charset="0"/>
              </a:rPr>
              <a:t> </a:t>
            </a:r>
          </a:p>
          <a:p>
            <a:endParaRPr lang="en-US" dirty="0">
              <a:solidFill>
                <a:schemeClr val="tx1"/>
              </a:solidFill>
            </a:endParaRPr>
          </a:p>
        </p:txBody>
      </p:sp>
      <p:sp>
        <p:nvSpPr>
          <p:cNvPr id="4" name="Title 3"/>
          <p:cNvSpPr>
            <a:spLocks noGrp="1"/>
          </p:cNvSpPr>
          <p:nvPr>
            <p:ph type="title"/>
          </p:nvPr>
        </p:nvSpPr>
        <p:spPr/>
        <p:txBody>
          <a:bodyPr/>
          <a:lstStyle/>
          <a:p>
            <a:r>
              <a:rPr lang="en-US" dirty="0">
                <a:latin typeface="Times New Roman" panose="02020603050405020304" pitchFamily="18" charset="0"/>
                <a:cs typeface="Times New Roman" panose="02020603050405020304" pitchFamily="18" charset="0"/>
              </a:rPr>
              <a:t>Subcontractor Compliance</a:t>
            </a:r>
          </a:p>
        </p:txBody>
      </p:sp>
      <p:grpSp>
        <p:nvGrpSpPr>
          <p:cNvPr id="8" name="Group 7"/>
          <p:cNvGrpSpPr/>
          <p:nvPr/>
        </p:nvGrpSpPr>
        <p:grpSpPr>
          <a:xfrm>
            <a:off x="6566029" y="2105529"/>
            <a:ext cx="4178424" cy="3626809"/>
            <a:chOff x="968121" y="965163"/>
            <a:chExt cx="6569665" cy="4687710"/>
          </a:xfrm>
        </p:grpSpPr>
        <p:pic>
          <p:nvPicPr>
            <p:cNvPr id="9" name="Picture 9" descr="C:\Users\Fable\AppData\Local\Microsoft\Windows\Temporary Internet Files\Content.IE5\X5T015VL\MC900431505[1].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466895" y="2068628"/>
              <a:ext cx="1031240" cy="10312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TextBox 36"/>
            <p:cNvSpPr txBox="1">
              <a:spLocks noChangeArrowheads="1"/>
            </p:cNvSpPr>
            <p:nvPr/>
          </p:nvSpPr>
          <p:spPr bwMode="auto">
            <a:xfrm>
              <a:off x="6337636" y="3230032"/>
              <a:ext cx="1200150" cy="9583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en-US" altLang="en-US" sz="1200" b="1" dirty="0">
                  <a:solidFill>
                    <a:prstClr val="black"/>
                  </a:solidFill>
                </a:rPr>
                <a:t>Pay Audit System</a:t>
              </a:r>
            </a:p>
          </p:txBody>
        </p:sp>
        <p:pic>
          <p:nvPicPr>
            <p:cNvPr id="11" name="Picture 2" descr="C:\Users\Fable\AppData\Local\Microsoft\Windows\Temporary Internet Files\Content.IE5\8ORMKK27\MC900433941[1].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83634" y="965163"/>
              <a:ext cx="1432667" cy="14326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TextBox 40"/>
            <p:cNvSpPr txBox="1">
              <a:spLocks noChangeArrowheads="1"/>
            </p:cNvSpPr>
            <p:nvPr/>
          </p:nvSpPr>
          <p:spPr bwMode="auto">
            <a:xfrm>
              <a:off x="1822743" y="2332230"/>
              <a:ext cx="1198562" cy="4107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en-US" altLang="en-US" sz="1200" b="1" dirty="0">
                  <a:solidFill>
                    <a:prstClr val="black"/>
                  </a:solidFill>
                </a:rPr>
                <a:t>Prime</a:t>
              </a:r>
            </a:p>
          </p:txBody>
        </p:sp>
        <p:sp>
          <p:nvSpPr>
            <p:cNvPr id="13" name="TextBox 43"/>
            <p:cNvSpPr txBox="1">
              <a:spLocks noChangeArrowheads="1"/>
            </p:cNvSpPr>
            <p:nvPr/>
          </p:nvSpPr>
          <p:spPr bwMode="auto">
            <a:xfrm>
              <a:off x="1323281" y="5242164"/>
              <a:ext cx="2204158" cy="4107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en-US" altLang="en-US" sz="1200" b="1" dirty="0">
                  <a:solidFill>
                    <a:prstClr val="black"/>
                  </a:solidFill>
                </a:rPr>
                <a:t>Subcontractor</a:t>
              </a:r>
            </a:p>
          </p:txBody>
        </p:sp>
        <p:pic>
          <p:nvPicPr>
            <p:cNvPr id="14" name="Picture 33" descr="C:\Users\Fable\AppData\Local\Microsoft\Windows\Temporary Internet Files\Content.IE5\X5T015VL\MC900433942[1].pn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621631" y="3624756"/>
              <a:ext cx="1426369" cy="14263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 name="TextBox 60"/>
            <p:cNvSpPr txBox="1">
              <a:spLocks noChangeArrowheads="1"/>
            </p:cNvSpPr>
            <p:nvPr/>
          </p:nvSpPr>
          <p:spPr bwMode="auto">
            <a:xfrm rot="320525">
              <a:off x="3290798" y="2333304"/>
              <a:ext cx="3099636" cy="61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US" altLang="en-US" sz="1050" i="1" dirty="0">
                  <a:solidFill>
                    <a:prstClr val="black"/>
                  </a:solidFill>
                </a:rPr>
                <a:t>Submit subcontractor </a:t>
              </a:r>
              <a:r>
                <a:rPr lang="en-US" altLang="en-US" sz="1050" b="1" i="1" dirty="0">
                  <a:solidFill>
                    <a:srgbClr val="FF0000"/>
                  </a:solidFill>
                </a:rPr>
                <a:t>actual paid</a:t>
              </a:r>
              <a:r>
                <a:rPr lang="en-US" altLang="en-US" sz="1050" i="1" dirty="0">
                  <a:solidFill>
                    <a:prstClr val="black"/>
                  </a:solidFill>
                </a:rPr>
                <a:t> invoice amounts</a:t>
              </a:r>
              <a:endParaRPr lang="en-US" altLang="en-US" sz="1050" i="1" baseline="30000" dirty="0">
                <a:solidFill>
                  <a:prstClr val="black"/>
                </a:solidFill>
              </a:endParaRPr>
            </a:p>
          </p:txBody>
        </p:sp>
        <p:sp>
          <p:nvSpPr>
            <p:cNvPr id="16" name="TextBox 69"/>
            <p:cNvSpPr txBox="1">
              <a:spLocks noChangeArrowheads="1"/>
            </p:cNvSpPr>
            <p:nvPr/>
          </p:nvSpPr>
          <p:spPr bwMode="auto">
            <a:xfrm rot="21005088">
              <a:off x="3589051" y="3708757"/>
              <a:ext cx="3132137" cy="61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US" altLang="en-US" sz="1050" i="1" dirty="0">
                  <a:solidFill>
                    <a:prstClr val="black"/>
                  </a:solidFill>
                </a:rPr>
                <a:t>Submit actual payments </a:t>
              </a:r>
              <a:r>
                <a:rPr lang="en-US" altLang="en-US" sz="1050" b="1" i="1" dirty="0">
                  <a:solidFill>
                    <a:srgbClr val="FF0000"/>
                  </a:solidFill>
                </a:rPr>
                <a:t>received</a:t>
              </a:r>
              <a:endParaRPr lang="en-US" altLang="en-US" sz="1050" b="1" i="1" baseline="30000" dirty="0">
                <a:solidFill>
                  <a:srgbClr val="FF0000"/>
                </a:solidFill>
              </a:endParaRPr>
            </a:p>
          </p:txBody>
        </p:sp>
        <p:sp>
          <p:nvSpPr>
            <p:cNvPr id="17" name="TextBox 62"/>
            <p:cNvSpPr txBox="1">
              <a:spLocks noChangeArrowheads="1"/>
            </p:cNvSpPr>
            <p:nvPr/>
          </p:nvSpPr>
          <p:spPr bwMode="auto">
            <a:xfrm>
              <a:off x="968121" y="2904490"/>
              <a:ext cx="1231027" cy="3593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US" altLang="en-US" sz="975" b="1" dirty="0">
                  <a:solidFill>
                    <a:prstClr val="black"/>
                  </a:solidFill>
                </a:rPr>
                <a:t>Payment</a:t>
              </a:r>
            </a:p>
          </p:txBody>
        </p:sp>
      </p:grpSp>
      <p:cxnSp>
        <p:nvCxnSpPr>
          <p:cNvPr id="20" name="Straight Arrow Connector 19"/>
          <p:cNvCxnSpPr/>
          <p:nvPr/>
        </p:nvCxnSpPr>
        <p:spPr>
          <a:xfrm flipV="1">
            <a:off x="8206828" y="4060254"/>
            <a:ext cx="1574846" cy="295178"/>
          </a:xfrm>
          <a:prstGeom prst="straightConnector1">
            <a:avLst/>
          </a:prstGeom>
          <a:ln w="41275">
            <a:solidFill>
              <a:srgbClr val="002060"/>
            </a:solidFill>
            <a:tailEnd type="triangle"/>
          </a:ln>
        </p:spPr>
        <p:style>
          <a:lnRef idx="1">
            <a:schemeClr val="accent1"/>
          </a:lnRef>
          <a:fillRef idx="0">
            <a:schemeClr val="accent1"/>
          </a:fillRef>
          <a:effectRef idx="0">
            <a:schemeClr val="accent1"/>
          </a:effectRef>
          <a:fontRef idx="minor">
            <a:schemeClr val="tx1"/>
          </a:fontRef>
        </p:style>
      </p:cxnSp>
      <p:cxnSp>
        <p:nvCxnSpPr>
          <p:cNvPr id="27" name="Straight Arrow Connector 26"/>
          <p:cNvCxnSpPr/>
          <p:nvPr/>
        </p:nvCxnSpPr>
        <p:spPr>
          <a:xfrm>
            <a:off x="8193801" y="2959263"/>
            <a:ext cx="1587873" cy="203945"/>
          </a:xfrm>
          <a:prstGeom prst="straightConnector1">
            <a:avLst/>
          </a:prstGeom>
          <a:ln w="41275">
            <a:solidFill>
              <a:srgbClr val="002060"/>
            </a:solidFill>
            <a:tailEnd type="triangle"/>
          </a:ln>
        </p:spPr>
        <p:style>
          <a:lnRef idx="1">
            <a:schemeClr val="accent1"/>
          </a:lnRef>
          <a:fillRef idx="0">
            <a:schemeClr val="accent1"/>
          </a:fillRef>
          <a:effectRef idx="0">
            <a:schemeClr val="accent1"/>
          </a:effectRef>
          <a:fontRef idx="minor">
            <a:schemeClr val="tx1"/>
          </a:fontRef>
        </p:style>
      </p:cxnSp>
      <p:cxnSp>
        <p:nvCxnSpPr>
          <p:cNvPr id="30" name="Straight Arrow Connector 29"/>
          <p:cNvCxnSpPr>
            <a:stCxn id="12" idx="2"/>
          </p:cNvCxnSpPr>
          <p:nvPr/>
        </p:nvCxnSpPr>
        <p:spPr>
          <a:xfrm>
            <a:off x="7490738" y="3480967"/>
            <a:ext cx="57708" cy="747575"/>
          </a:xfrm>
          <a:prstGeom prst="straightConnector1">
            <a:avLst/>
          </a:prstGeom>
          <a:ln w="41275">
            <a:solidFill>
              <a:srgbClr val="002060"/>
            </a:solidFill>
            <a:tailEnd type="triangle"/>
          </a:ln>
        </p:spPr>
        <p:style>
          <a:lnRef idx="1">
            <a:schemeClr val="accent1"/>
          </a:lnRef>
          <a:fillRef idx="0">
            <a:schemeClr val="accent1"/>
          </a:fillRef>
          <a:effectRef idx="0">
            <a:schemeClr val="accent1"/>
          </a:effectRef>
          <a:fontRef idx="minor">
            <a:schemeClr val="tx1"/>
          </a:fontRef>
        </p:style>
      </p:cxnSp>
      <p:sp>
        <p:nvSpPr>
          <p:cNvPr id="2" name="Slide Number Placeholder 1">
            <a:extLst>
              <a:ext uri="{FF2B5EF4-FFF2-40B4-BE49-F238E27FC236}">
                <a16:creationId xmlns:a16="http://schemas.microsoft.com/office/drawing/2014/main" id="{B22E0B19-E174-63DC-45C2-63A97A52B520}"/>
              </a:ext>
            </a:extLst>
          </p:cNvPr>
          <p:cNvSpPr>
            <a:spLocks noGrp="1"/>
          </p:cNvSpPr>
          <p:nvPr>
            <p:ph type="sldNum" sz="quarter" idx="12"/>
          </p:nvPr>
        </p:nvSpPr>
        <p:spPr/>
        <p:txBody>
          <a:bodyPr/>
          <a:lstStyle/>
          <a:p>
            <a:fld id="{33943F3E-CE48-48F4-A664-D93E49928CBC}" type="slidenum">
              <a:rPr lang="en-US" smtClean="0"/>
              <a:pPr/>
              <a:t>39</a:t>
            </a:fld>
            <a:endParaRPr lang="en-US" dirty="0"/>
          </a:p>
        </p:txBody>
      </p:sp>
    </p:spTree>
    <p:extLst>
      <p:ext uri="{BB962C8B-B14F-4D97-AF65-F5344CB8AC3E}">
        <p14:creationId xmlns:p14="http://schemas.microsoft.com/office/powerpoint/2010/main" val="226872067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latin typeface="Times New Roman" panose="02020603050405020304" pitchFamily="18" charset="0"/>
                <a:cs typeface="Times New Roman" panose="02020603050405020304" pitchFamily="18" charset="0"/>
              </a:rPr>
              <a:t>Vision of the RFP</a:t>
            </a:r>
          </a:p>
        </p:txBody>
      </p:sp>
      <p:sp>
        <p:nvSpPr>
          <p:cNvPr id="6" name="Content Placeholder 5"/>
          <p:cNvSpPr>
            <a:spLocks noGrp="1"/>
          </p:cNvSpPr>
          <p:nvPr>
            <p:ph idx="1"/>
          </p:nvPr>
        </p:nvSpPr>
        <p:spPr>
          <a:xfrm>
            <a:off x="1054100" y="1839310"/>
            <a:ext cx="9918700" cy="4497990"/>
          </a:xfrm>
        </p:spPr>
        <p:txBody>
          <a:bodyPr>
            <a:normAutofit/>
          </a:bodyPr>
          <a:lstStyle/>
          <a:p>
            <a:pPr>
              <a:spcBef>
                <a:spcPts val="0"/>
              </a:spcBef>
              <a:spcAft>
                <a:spcPts val="0"/>
              </a:spcAft>
            </a:pPr>
            <a:r>
              <a:rPr lang="en-US" sz="2400" dirty="0">
                <a:solidFill>
                  <a:srgbClr val="101D49"/>
                </a:solidFill>
                <a:latin typeface="Times New Roman" panose="02020603050405020304" pitchFamily="18" charset="0"/>
                <a:cs typeface="Times New Roman" panose="02020603050405020304" pitchFamily="18" charset="0"/>
              </a:rPr>
              <a:t>The State of Indiana is preparing for the future in multiple ways.  One major step that will be foundational to support the future vision and strategy for the State will be through our IN.gov web presence and the way we connect services to our constituents. The purpose of this RFP is to select a respondent that can satisfy the State’s need to continue IN.gov Web Portal operations as they stand today and expand such services to meet future needs. To achieve the highest level of success today and for the future, IOT would like to find a solution partner that can truly partner alongside the State to ensure that Indiana remains at the forefront of digital government experience and continuously improves to keep up with the everchanging technology landscape. </a:t>
            </a:r>
          </a:p>
        </p:txBody>
      </p:sp>
      <p:sp>
        <p:nvSpPr>
          <p:cNvPr id="2" name="Slide Number Placeholder 1">
            <a:extLst>
              <a:ext uri="{FF2B5EF4-FFF2-40B4-BE49-F238E27FC236}">
                <a16:creationId xmlns:a16="http://schemas.microsoft.com/office/drawing/2014/main" id="{DC52E614-5204-36E3-371B-D0A06A91DE2B}"/>
              </a:ext>
            </a:extLst>
          </p:cNvPr>
          <p:cNvSpPr>
            <a:spLocks noGrp="1"/>
          </p:cNvSpPr>
          <p:nvPr>
            <p:ph type="sldNum" sz="quarter" idx="12"/>
          </p:nvPr>
        </p:nvSpPr>
        <p:spPr/>
        <p:txBody>
          <a:bodyPr/>
          <a:lstStyle/>
          <a:p>
            <a:fld id="{33943F3E-CE48-48F4-A664-D93E49928CBC}" type="slidenum">
              <a:rPr lang="en-US" smtClean="0"/>
              <a:pPr/>
              <a:t>4</a:t>
            </a:fld>
            <a:endParaRPr lang="en-US" dirty="0"/>
          </a:p>
        </p:txBody>
      </p:sp>
    </p:spTree>
    <p:extLst>
      <p:ext uri="{BB962C8B-B14F-4D97-AF65-F5344CB8AC3E}">
        <p14:creationId xmlns:p14="http://schemas.microsoft.com/office/powerpoint/2010/main" val="4237097398"/>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1450339" y="831489"/>
            <a:ext cx="3985260" cy="544195"/>
          </a:xfrm>
          <a:prstGeom prst="rect">
            <a:avLst/>
          </a:prstGeom>
        </p:spPr>
        <p:txBody>
          <a:bodyPr vert="horz" wrap="square" lIns="0" tIns="12700" rIns="0" bIns="0" rtlCol="0">
            <a:spAutoFit/>
          </a:bodyPr>
          <a:lstStyle/>
          <a:p>
            <a:pPr marL="12700">
              <a:lnSpc>
                <a:spcPct val="100000"/>
              </a:lnSpc>
              <a:spcBef>
                <a:spcPts val="100"/>
              </a:spcBef>
            </a:pPr>
            <a:r>
              <a:rPr lang="en-US" sz="3400" spc="-10" dirty="0">
                <a:latin typeface="Times New Roman" panose="02020603050405020304" pitchFamily="18" charset="0"/>
                <a:cs typeface="Times New Roman" panose="02020603050405020304" pitchFamily="18" charset="0"/>
              </a:rPr>
              <a:t>Proposal Preparation</a:t>
            </a:r>
            <a:endParaRPr sz="3400" dirty="0">
              <a:latin typeface="Times New Roman" panose="02020603050405020304" pitchFamily="18" charset="0"/>
              <a:cs typeface="Times New Roman" panose="02020603050405020304" pitchFamily="18" charset="0"/>
            </a:endParaRPr>
          </a:p>
        </p:txBody>
      </p:sp>
      <p:sp>
        <p:nvSpPr>
          <p:cNvPr id="4" name="object 4"/>
          <p:cNvSpPr txBox="1">
            <a:spLocks noGrp="1"/>
          </p:cNvSpPr>
          <p:nvPr>
            <p:ph type="sldNum" sz="quarter" idx="7"/>
          </p:nvPr>
        </p:nvSpPr>
        <p:spPr>
          <a:xfrm>
            <a:off x="9223804" y="6498483"/>
            <a:ext cx="347979" cy="285115"/>
          </a:xfrm>
          <a:prstGeom prst="rect">
            <a:avLst/>
          </a:prstGeom>
        </p:spPr>
        <p:txBody>
          <a:bodyPr vert="horz" wrap="square" lIns="0" tIns="0" rIns="0" bIns="0" rtlCol="0">
            <a:spAutoFit/>
          </a:bodyPr>
          <a:lstStyle>
            <a:defPPr>
              <a:defRPr lang="en-US"/>
            </a:defPPr>
            <a:lvl1pPr marL="0" algn="l" defTabSz="914400" rtl="0" eaLnBrk="1" latinLnBrk="0" hangingPunct="1">
              <a:defRPr sz="1800" b="0" i="0" kern="1200">
                <a:solidFill>
                  <a:schemeClr val="bg1"/>
                </a:solidFill>
                <a:latin typeface="Franklin Gothic Book"/>
                <a:ea typeface="+mn-ea"/>
                <a:cs typeface="Franklin Gothic Book"/>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38100">
              <a:lnSpc>
                <a:spcPts val="2110"/>
              </a:lnSpc>
            </a:pPr>
            <a:fld id="{81D60167-4931-47E6-BA6A-407CBD079E47}" type="slidenum">
              <a:rPr lang="en-US" smtClean="0"/>
              <a:pPr marL="38100">
                <a:lnSpc>
                  <a:spcPts val="2110"/>
                </a:lnSpc>
              </a:pPr>
              <a:t>40</a:t>
            </a:fld>
            <a:endParaRPr dirty="0"/>
          </a:p>
        </p:txBody>
      </p:sp>
      <p:sp>
        <p:nvSpPr>
          <p:cNvPr id="3" name="object 3"/>
          <p:cNvSpPr txBox="1"/>
          <p:nvPr/>
        </p:nvSpPr>
        <p:spPr>
          <a:xfrm>
            <a:off x="1374139" y="1707214"/>
            <a:ext cx="9179560" cy="3766416"/>
          </a:xfrm>
          <a:prstGeom prst="rect">
            <a:avLst/>
          </a:prstGeom>
        </p:spPr>
        <p:txBody>
          <a:bodyPr vert="horz" wrap="square" lIns="0" tIns="100330" rIns="0" bIns="0" rtlCol="0">
            <a:spAutoFit/>
          </a:bodyPr>
          <a:lstStyle/>
          <a:p>
            <a:pPr marL="396240" indent="-384175">
              <a:lnSpc>
                <a:spcPct val="100000"/>
              </a:lnSpc>
              <a:spcBef>
                <a:spcPts val="790"/>
              </a:spcBef>
              <a:buFont typeface="Franklin Gothic Book"/>
              <a:buChar char="■"/>
              <a:tabLst>
                <a:tab pos="396240" algn="l"/>
                <a:tab pos="396875" algn="l"/>
              </a:tabLst>
            </a:pPr>
            <a:r>
              <a:rPr sz="2400" b="1" spc="-5" dirty="0">
                <a:latin typeface="Times New Roman"/>
                <a:cs typeface="Times New Roman"/>
              </a:rPr>
              <a:t>Buy</a:t>
            </a:r>
            <a:r>
              <a:rPr sz="2400" b="1" dirty="0">
                <a:latin typeface="Times New Roman"/>
                <a:cs typeface="Times New Roman"/>
              </a:rPr>
              <a:t> </a:t>
            </a:r>
            <a:r>
              <a:rPr sz="2400" b="1" spc="-5" dirty="0">
                <a:latin typeface="Times New Roman"/>
                <a:cs typeface="Times New Roman"/>
              </a:rPr>
              <a:t>Indiana</a:t>
            </a:r>
            <a:endParaRPr sz="2400" dirty="0">
              <a:latin typeface="Times New Roman"/>
              <a:cs typeface="Times New Roman"/>
            </a:endParaRPr>
          </a:p>
          <a:p>
            <a:pPr marL="927100" lvl="1" indent="-384175">
              <a:lnSpc>
                <a:spcPct val="100000"/>
              </a:lnSpc>
              <a:spcBef>
                <a:spcPts val="575"/>
              </a:spcBef>
              <a:buFont typeface="Franklin Gothic Book"/>
              <a:buChar char="–"/>
              <a:tabLst>
                <a:tab pos="926465" algn="l"/>
                <a:tab pos="927100" algn="l"/>
              </a:tabLst>
            </a:pPr>
            <a:r>
              <a:rPr sz="2000" spc="-15" dirty="0">
                <a:latin typeface="Times New Roman"/>
                <a:cs typeface="Times New Roman"/>
              </a:rPr>
              <a:t>Respondent’s </a:t>
            </a:r>
            <a:r>
              <a:rPr sz="2000" spc="-5" dirty="0">
                <a:latin typeface="Times New Roman"/>
                <a:cs typeface="Times New Roman"/>
              </a:rPr>
              <a:t>Buy Indiana status must be finalized by proposal due</a:t>
            </a:r>
            <a:r>
              <a:rPr sz="2000" spc="-35" dirty="0">
                <a:latin typeface="Times New Roman"/>
                <a:cs typeface="Times New Roman"/>
              </a:rPr>
              <a:t> </a:t>
            </a:r>
            <a:r>
              <a:rPr sz="2000" spc="-5" dirty="0">
                <a:latin typeface="Times New Roman"/>
                <a:cs typeface="Times New Roman"/>
              </a:rPr>
              <a:t>date.</a:t>
            </a:r>
            <a:endParaRPr sz="2000" dirty="0">
              <a:latin typeface="Times New Roman"/>
              <a:cs typeface="Times New Roman"/>
            </a:endParaRPr>
          </a:p>
          <a:p>
            <a:pPr marL="926465" marR="445770" lvl="1" indent="-384175">
              <a:lnSpc>
                <a:spcPts val="2260"/>
              </a:lnSpc>
              <a:spcBef>
                <a:spcPts val="745"/>
              </a:spcBef>
              <a:buFont typeface="Franklin Gothic Book"/>
              <a:buChar char="–"/>
              <a:tabLst>
                <a:tab pos="926465" algn="l"/>
                <a:tab pos="927100" algn="l"/>
              </a:tabLst>
            </a:pPr>
            <a:r>
              <a:rPr sz="2000" spc="-5" dirty="0">
                <a:latin typeface="Times New Roman"/>
                <a:cs typeface="Times New Roman"/>
              </a:rPr>
              <a:t>It is the </a:t>
            </a:r>
            <a:r>
              <a:rPr sz="2000" spc="-15" dirty="0">
                <a:latin typeface="Times New Roman"/>
                <a:cs typeface="Times New Roman"/>
              </a:rPr>
              <a:t>Respondent’s </a:t>
            </a:r>
            <a:r>
              <a:rPr sz="2000" spc="-5" dirty="0">
                <a:latin typeface="Times New Roman"/>
                <a:cs typeface="Times New Roman"/>
              </a:rPr>
              <a:t>responsibility to confirm its Buy Indiana status for this  portion of the</a:t>
            </a:r>
            <a:r>
              <a:rPr sz="2000" spc="-35" dirty="0">
                <a:latin typeface="Times New Roman"/>
                <a:cs typeface="Times New Roman"/>
              </a:rPr>
              <a:t> </a:t>
            </a:r>
            <a:r>
              <a:rPr sz="2000" spc="-5" dirty="0">
                <a:latin typeface="Times New Roman"/>
                <a:cs typeface="Times New Roman"/>
              </a:rPr>
              <a:t>process.</a:t>
            </a:r>
            <a:endParaRPr sz="2000" dirty="0">
              <a:latin typeface="Times New Roman"/>
              <a:cs typeface="Times New Roman"/>
            </a:endParaRPr>
          </a:p>
          <a:p>
            <a:pPr marL="927100" lvl="1" indent="-384175">
              <a:lnSpc>
                <a:spcPts val="2330"/>
              </a:lnSpc>
              <a:spcBef>
                <a:spcPts val="500"/>
              </a:spcBef>
              <a:buFont typeface="Franklin Gothic Book"/>
              <a:buChar char="–"/>
              <a:tabLst>
                <a:tab pos="926465" algn="l"/>
                <a:tab pos="927100" algn="l"/>
              </a:tabLst>
            </a:pPr>
            <a:r>
              <a:rPr sz="2000" spc="-5" dirty="0">
                <a:latin typeface="Times New Roman"/>
                <a:cs typeface="Times New Roman"/>
              </a:rPr>
              <a:t>Respondent must clearly indicate which preference(s) they intend to claim</a:t>
            </a:r>
            <a:r>
              <a:rPr sz="2000" spc="-40" dirty="0">
                <a:latin typeface="Times New Roman"/>
                <a:cs typeface="Times New Roman"/>
              </a:rPr>
              <a:t> </a:t>
            </a:r>
            <a:r>
              <a:rPr sz="2000" spc="-5" dirty="0">
                <a:latin typeface="Times New Roman"/>
                <a:cs typeface="Times New Roman"/>
              </a:rPr>
              <a:t>in</a:t>
            </a:r>
            <a:endParaRPr sz="2000" dirty="0">
              <a:latin typeface="Times New Roman"/>
              <a:cs typeface="Times New Roman"/>
            </a:endParaRPr>
          </a:p>
          <a:p>
            <a:pPr marL="926465">
              <a:lnSpc>
                <a:spcPts val="2330"/>
              </a:lnSpc>
            </a:pPr>
            <a:r>
              <a:rPr sz="2000" b="1" spc="-5" dirty="0">
                <a:latin typeface="Times New Roman"/>
                <a:cs typeface="Times New Roman"/>
              </a:rPr>
              <a:t>Attachment </a:t>
            </a:r>
            <a:r>
              <a:rPr lang="en-US" sz="2000" b="1" spc="-5" dirty="0">
                <a:latin typeface="Times New Roman"/>
                <a:cs typeface="Times New Roman"/>
              </a:rPr>
              <a:t>O.</a:t>
            </a:r>
            <a:endParaRPr sz="2000" dirty="0">
              <a:latin typeface="Times New Roman"/>
              <a:cs typeface="Times New Roman"/>
            </a:endParaRPr>
          </a:p>
          <a:p>
            <a:pPr marL="926465" marR="5080" lvl="1" indent="-384175">
              <a:lnSpc>
                <a:spcPts val="2260"/>
              </a:lnSpc>
              <a:spcBef>
                <a:spcPts val="750"/>
              </a:spcBef>
              <a:buFont typeface="Franklin Gothic Book"/>
              <a:buChar char="–"/>
              <a:tabLst>
                <a:tab pos="926465" algn="l"/>
                <a:tab pos="927100" algn="l"/>
              </a:tabLst>
            </a:pPr>
            <a:r>
              <a:rPr sz="2000" spc="-5" dirty="0">
                <a:latin typeface="Times New Roman"/>
                <a:cs typeface="Times New Roman"/>
              </a:rPr>
              <a:t>Respondents that wish to claim the Buy Indiana preference must have an email  confirmation of their Buy Indiana status provided by </a:t>
            </a:r>
            <a:r>
              <a:rPr sz="2000" spc="-5" dirty="0">
                <a:latin typeface="Times New Roman"/>
                <a:cs typeface="Times New Roman"/>
                <a:hlinkClick r:id="rId2">
                  <a:extLst>
                    <a:ext uri="{A12FA001-AC4F-418D-AE19-62706E023703}">
                      <ahyp:hlinkClr xmlns:ahyp="http://schemas.microsoft.com/office/drawing/2018/hyperlinkcolor" val="tx"/>
                    </a:ext>
                  </a:extLst>
                </a:hlinkClick>
              </a:rPr>
              <a:t> buyindianainvest@idoa.in.gov </a:t>
            </a:r>
            <a:r>
              <a:rPr sz="2000" spc="-5" dirty="0">
                <a:latin typeface="Times New Roman"/>
                <a:cs typeface="Times New Roman"/>
              </a:rPr>
              <a:t>included in the proposal response. The email  confirmation must have been provided from within one year prior to the proposal  due</a:t>
            </a:r>
            <a:r>
              <a:rPr sz="2000" spc="-10" dirty="0">
                <a:latin typeface="Times New Roman"/>
                <a:cs typeface="Times New Roman"/>
              </a:rPr>
              <a:t> </a:t>
            </a:r>
            <a:r>
              <a:rPr sz="2000" spc="-5" dirty="0">
                <a:latin typeface="Times New Roman"/>
                <a:cs typeface="Times New Roman"/>
              </a:rPr>
              <a:t>date.</a:t>
            </a:r>
            <a:endParaRPr sz="2000" dirty="0">
              <a:latin typeface="Times New Roman"/>
              <a:cs typeface="Times New Roman"/>
            </a:endParaRP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ADAE4BA3-C749-4ECF-6235-EBD383FA2526}"/>
              </a:ext>
            </a:extLst>
          </p:cNvPr>
          <p:cNvSpPr>
            <a:spLocks noGrp="1"/>
          </p:cNvSpPr>
          <p:nvPr>
            <p:ph type="title"/>
          </p:nvPr>
        </p:nvSpPr>
        <p:spPr>
          <a:xfrm>
            <a:off x="1371600" y="871538"/>
            <a:ext cx="9601200" cy="828675"/>
          </a:xfrm>
        </p:spPr>
        <p:txBody>
          <a:bodyPr/>
          <a:lstStyle/>
          <a:p>
            <a:r>
              <a:rPr lang="en-US" sz="3400" dirty="0">
                <a:latin typeface="Times New Roman" panose="02020603050405020304" pitchFamily="18" charset="0"/>
                <a:cs typeface="Times New Roman" panose="02020603050405020304" pitchFamily="18" charset="0"/>
              </a:rPr>
              <a:t>Proposal Preparation  </a:t>
            </a:r>
            <a:br>
              <a:rPr lang="en-US" sz="3200" dirty="0">
                <a:latin typeface="Times New Roman" panose="02020603050405020304" pitchFamily="18" charset="0"/>
                <a:cs typeface="Times New Roman" panose="02020603050405020304" pitchFamily="18" charset="0"/>
              </a:rPr>
            </a:br>
            <a:r>
              <a:rPr lang="en-US" sz="3000" dirty="0">
                <a:latin typeface="Times New Roman" panose="02020603050405020304" pitchFamily="18" charset="0"/>
                <a:cs typeface="Times New Roman" panose="02020603050405020304" pitchFamily="18" charset="0"/>
              </a:rPr>
              <a:t>Indiana Economic Impact Form (Attachment C)</a:t>
            </a:r>
          </a:p>
        </p:txBody>
      </p:sp>
      <p:sp>
        <p:nvSpPr>
          <p:cNvPr id="9" name="Content Placeholder 2">
            <a:extLst>
              <a:ext uri="{FF2B5EF4-FFF2-40B4-BE49-F238E27FC236}">
                <a16:creationId xmlns:a16="http://schemas.microsoft.com/office/drawing/2014/main" id="{4CFCB50D-4C3D-5242-D5C2-CE0E426A0DA9}"/>
              </a:ext>
            </a:extLst>
          </p:cNvPr>
          <p:cNvSpPr>
            <a:spLocks noGrp="1"/>
          </p:cNvSpPr>
          <p:nvPr>
            <p:ph idx="1"/>
          </p:nvPr>
        </p:nvSpPr>
        <p:spPr>
          <a:xfrm>
            <a:off x="1371600" y="2222206"/>
            <a:ext cx="9601200" cy="3701136"/>
          </a:xfrm>
        </p:spPr>
        <p:txBody>
          <a:bodyPr>
            <a:normAutofit fontScale="92500" lnSpcReduction="10000"/>
          </a:bodyPr>
          <a:lstStyle/>
          <a:p>
            <a:r>
              <a:rPr lang="en-US" sz="2200" dirty="0">
                <a:solidFill>
                  <a:schemeClr val="tx1"/>
                </a:solidFill>
                <a:latin typeface="Times New Roman" panose="02020603050405020304" pitchFamily="18" charset="0"/>
                <a:cs typeface="Times New Roman" panose="02020603050405020304" pitchFamily="18" charset="0"/>
              </a:rPr>
              <a:t>Please complete the template provided for the IEI filling out information on tab Attachment C and tab FTE Details </a:t>
            </a:r>
          </a:p>
          <a:p>
            <a:r>
              <a:rPr lang="en-US" sz="2200" dirty="0">
                <a:solidFill>
                  <a:schemeClr val="tx1"/>
                </a:solidFill>
                <a:latin typeface="Times New Roman" panose="02020603050405020304" pitchFamily="18" charset="0"/>
                <a:cs typeface="Times New Roman" panose="02020603050405020304" pitchFamily="18" charset="0"/>
              </a:rPr>
              <a:t>Form must be signed on tab Attachment C, electronic signatures are acceptable </a:t>
            </a:r>
          </a:p>
          <a:p>
            <a:r>
              <a:rPr lang="en-US" sz="2200" dirty="0">
                <a:solidFill>
                  <a:schemeClr val="tx1"/>
                </a:solidFill>
                <a:latin typeface="Times New Roman" panose="02020603050405020304" pitchFamily="18" charset="0"/>
                <a:cs typeface="Times New Roman" panose="02020603050405020304" pitchFamily="18" charset="0"/>
              </a:rPr>
              <a:t>Complete only the yellow shaded cells on tab FTE Details </a:t>
            </a:r>
            <a:endParaRPr lang="en-US" sz="2200" b="1" i="0" dirty="0">
              <a:solidFill>
                <a:schemeClr val="tx1"/>
              </a:solidFill>
              <a:latin typeface="Times New Roman" panose="02020603050405020304" pitchFamily="18" charset="0"/>
              <a:cs typeface="Times New Roman" panose="02020603050405020304" pitchFamily="18" charset="0"/>
            </a:endParaRPr>
          </a:p>
          <a:p>
            <a:pPr lvl="1">
              <a:buFont typeface="Wingdings" panose="05000000000000000000" pitchFamily="2" charset="2"/>
              <a:buChar char="q"/>
            </a:pPr>
            <a:r>
              <a:rPr lang="en-US" sz="1800" i="0" dirty="0">
                <a:solidFill>
                  <a:schemeClr val="tx1"/>
                </a:solidFill>
                <a:latin typeface="Times New Roman" panose="02020603050405020304" pitchFamily="18" charset="0"/>
                <a:cs typeface="Times New Roman" panose="02020603050405020304" pitchFamily="18" charset="0"/>
              </a:rPr>
              <a:t>Definitions of FTE (Full-Time Equivalent)</a:t>
            </a:r>
          </a:p>
          <a:p>
            <a:pPr marL="0" indent="0">
              <a:buNone/>
            </a:pPr>
            <a:r>
              <a:rPr lang="en-US" sz="1700" dirty="0">
                <a:solidFill>
                  <a:schemeClr val="tx1"/>
                </a:solidFill>
                <a:latin typeface="Times New Roman" panose="02020603050405020304" pitchFamily="18" charset="0"/>
                <a:cs typeface="Times New Roman" panose="02020603050405020304" pitchFamily="18" charset="0"/>
              </a:rPr>
              <a:t>Examples:</a:t>
            </a:r>
          </a:p>
          <a:p>
            <a:pPr marL="0" indent="0">
              <a:buNone/>
            </a:pPr>
            <a:r>
              <a:rPr lang="en-US" sz="1700" dirty="0">
                <a:solidFill>
                  <a:schemeClr val="tx1"/>
                </a:solidFill>
                <a:latin typeface="Times New Roman" panose="02020603050405020304" pitchFamily="18" charset="0"/>
                <a:cs typeface="Times New Roman" panose="02020603050405020304" pitchFamily="18" charset="0"/>
              </a:rPr>
              <a:t>5 employees x 48 months (48 months working solely on this project) x 1 (time spent solely on this project) = 240 months / 48 months (length of contract) = 5 FTEs  </a:t>
            </a:r>
          </a:p>
          <a:p>
            <a:pPr marL="0" indent="0">
              <a:buNone/>
            </a:pPr>
            <a:r>
              <a:rPr lang="en-US" sz="1700" dirty="0">
                <a:solidFill>
                  <a:schemeClr val="tx1"/>
                </a:solidFill>
                <a:latin typeface="Times New Roman" panose="02020603050405020304" pitchFamily="18" charset="0"/>
                <a:cs typeface="Times New Roman" panose="02020603050405020304" pitchFamily="18" charset="0"/>
              </a:rPr>
              <a:t>3 employees x 48 months x .5 (splitting time equally between 2 projects) = 72 months / 48 months = 1.5 FTEs</a:t>
            </a:r>
          </a:p>
          <a:p>
            <a:pPr marL="0" indent="0">
              <a:buNone/>
            </a:pPr>
            <a:r>
              <a:rPr lang="en-US" sz="1700" dirty="0">
                <a:solidFill>
                  <a:schemeClr val="tx1"/>
                </a:solidFill>
                <a:latin typeface="Times New Roman" panose="02020603050405020304" pitchFamily="18" charset="0"/>
                <a:cs typeface="Times New Roman" panose="02020603050405020304" pitchFamily="18" charset="0"/>
              </a:rPr>
              <a:t>2 employees x 12 months (12 months dedicated solely to this project) x 1 (time spent solely on this project) = 24 months / 48 months = .5 FTEs</a:t>
            </a:r>
          </a:p>
        </p:txBody>
      </p:sp>
      <p:sp>
        <p:nvSpPr>
          <p:cNvPr id="2" name="Slide Number Placeholder 1">
            <a:extLst>
              <a:ext uri="{FF2B5EF4-FFF2-40B4-BE49-F238E27FC236}">
                <a16:creationId xmlns:a16="http://schemas.microsoft.com/office/drawing/2014/main" id="{32619852-21C3-5C90-0AA0-43A3BF170AA9}"/>
              </a:ext>
            </a:extLst>
          </p:cNvPr>
          <p:cNvSpPr>
            <a:spLocks noGrp="1"/>
          </p:cNvSpPr>
          <p:nvPr>
            <p:ph type="sldNum" sz="quarter" idx="12"/>
          </p:nvPr>
        </p:nvSpPr>
        <p:spPr/>
        <p:txBody>
          <a:bodyPr/>
          <a:lstStyle/>
          <a:p>
            <a:fld id="{33943F3E-CE48-48F4-A664-D93E49928CBC}" type="slidenum">
              <a:rPr lang="en-US" smtClean="0"/>
              <a:pPr/>
              <a:t>41</a:t>
            </a:fld>
            <a:endParaRPr lang="en-US" dirty="0"/>
          </a:p>
        </p:txBody>
      </p:sp>
    </p:spTree>
    <p:extLst>
      <p:ext uri="{BB962C8B-B14F-4D97-AF65-F5344CB8AC3E}">
        <p14:creationId xmlns:p14="http://schemas.microsoft.com/office/powerpoint/2010/main" val="545608899"/>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latin typeface="Times New Roman" panose="02020603050405020304" pitchFamily="18" charset="0"/>
                <a:cs typeface="Times New Roman" panose="02020603050405020304" pitchFamily="18" charset="0"/>
              </a:rPr>
              <a:t>Submission Requirements</a:t>
            </a:r>
            <a:br>
              <a:rPr lang="en-US" dirty="0">
                <a:latin typeface="Garamond" panose="02020404030301010803" pitchFamily="18" charset="0"/>
              </a:rPr>
            </a:br>
            <a:endParaRPr lang="en-US" dirty="0">
              <a:latin typeface="Garamond" panose="02020404030301010803" pitchFamily="18" charset="0"/>
            </a:endParaRPr>
          </a:p>
        </p:txBody>
      </p:sp>
      <p:sp>
        <p:nvSpPr>
          <p:cNvPr id="6" name="Content Placeholder 5"/>
          <p:cNvSpPr>
            <a:spLocks noGrp="1"/>
          </p:cNvSpPr>
          <p:nvPr>
            <p:ph idx="1"/>
          </p:nvPr>
        </p:nvSpPr>
        <p:spPr>
          <a:xfrm>
            <a:off x="1371599" y="1848255"/>
            <a:ext cx="9741877" cy="4357992"/>
          </a:xfrm>
        </p:spPr>
        <p:txBody>
          <a:bodyPr>
            <a:normAutofit fontScale="55000" lnSpcReduction="20000"/>
          </a:bodyPr>
          <a:lstStyle/>
          <a:p>
            <a:pPr marL="0" indent="0">
              <a:buNone/>
            </a:pPr>
            <a:r>
              <a:rPr lang="en-US" sz="3200" dirty="0">
                <a:solidFill>
                  <a:srgbClr val="101D49"/>
                </a:solidFill>
                <a:latin typeface="Times New Roman" panose="02020603050405020304" pitchFamily="18" charset="0"/>
                <a:cs typeface="Times New Roman" panose="02020603050405020304" pitchFamily="18" charset="0"/>
              </a:rPr>
              <a:t>All submissions must be made through a </a:t>
            </a:r>
            <a:r>
              <a:rPr lang="en-US" sz="3200" b="1" i="1" dirty="0">
                <a:solidFill>
                  <a:srgbClr val="101D49"/>
                </a:solidFill>
                <a:latin typeface="Times New Roman" panose="02020603050405020304" pitchFamily="18" charset="0"/>
                <a:cs typeface="Times New Roman" panose="02020603050405020304" pitchFamily="18" charset="0"/>
              </a:rPr>
              <a:t>two-part</a:t>
            </a:r>
            <a:r>
              <a:rPr lang="en-US" sz="3200" dirty="0">
                <a:solidFill>
                  <a:srgbClr val="101D49"/>
                </a:solidFill>
                <a:latin typeface="Times New Roman" panose="02020603050405020304" pitchFamily="18" charset="0"/>
                <a:cs typeface="Times New Roman" panose="02020603050405020304" pitchFamily="18" charset="0"/>
              </a:rPr>
              <a:t> process as described in RFP Sections 1.8 and 2.1. </a:t>
            </a:r>
          </a:p>
          <a:p>
            <a:r>
              <a:rPr lang="en-US" sz="3200" b="1" dirty="0">
                <a:solidFill>
                  <a:srgbClr val="101D49"/>
                </a:solidFill>
                <a:latin typeface="Times New Roman" panose="02020603050405020304" pitchFamily="18" charset="0"/>
                <a:cs typeface="Times New Roman" panose="02020603050405020304" pitchFamily="18" charset="0"/>
              </a:rPr>
              <a:t>Part One: Procurement Submission Form</a:t>
            </a:r>
          </a:p>
          <a:p>
            <a:pPr lvl="1"/>
            <a:r>
              <a:rPr lang="en-US" sz="2900" i="0" dirty="0">
                <a:solidFill>
                  <a:srgbClr val="101D49"/>
                </a:solidFill>
                <a:latin typeface="Times New Roman" panose="02020603050405020304" pitchFamily="18" charset="0"/>
                <a:cs typeface="Times New Roman" panose="02020603050405020304" pitchFamily="18" charset="0"/>
              </a:rPr>
              <a:t>Form is available via the </a:t>
            </a:r>
            <a:r>
              <a:rPr lang="en-US" sz="2900" i="0" dirty="0">
                <a:solidFill>
                  <a:srgbClr val="101D49"/>
                </a:solidFill>
                <a:latin typeface="Times New Roman" panose="02020603050405020304" pitchFamily="18" charset="0"/>
                <a:cs typeface="Times New Roman" panose="02020603050405020304" pitchFamily="18" charset="0"/>
                <a:hlinkClick r:id="rId3"/>
              </a:rPr>
              <a:t>Procurement Submission Form </a:t>
            </a:r>
            <a:r>
              <a:rPr lang="en-US" sz="2900" i="0" dirty="0">
                <a:solidFill>
                  <a:srgbClr val="101D49"/>
                </a:solidFill>
                <a:latin typeface="Times New Roman" panose="02020603050405020304" pitchFamily="18" charset="0"/>
                <a:cs typeface="Times New Roman" panose="02020603050405020304" pitchFamily="18" charset="0"/>
              </a:rPr>
              <a:t>link on the </a:t>
            </a:r>
            <a:r>
              <a:rPr lang="en-US" sz="2900" i="0" dirty="0">
                <a:solidFill>
                  <a:srgbClr val="101D49"/>
                </a:solidFill>
                <a:latin typeface="Times New Roman" panose="02020603050405020304" pitchFamily="18" charset="0"/>
                <a:cs typeface="Times New Roman" panose="02020603050405020304" pitchFamily="18" charset="0"/>
                <a:hlinkClick r:id="rId4"/>
              </a:rPr>
              <a:t>Current Business Opportunities </a:t>
            </a:r>
            <a:r>
              <a:rPr lang="en-US" sz="2900" i="0" dirty="0">
                <a:solidFill>
                  <a:srgbClr val="101D49"/>
                </a:solidFill>
                <a:latin typeface="Times New Roman" panose="02020603050405020304" pitchFamily="18" charset="0"/>
                <a:cs typeface="Times New Roman" panose="02020603050405020304" pitchFamily="18" charset="0"/>
              </a:rPr>
              <a:t>page. </a:t>
            </a:r>
          </a:p>
          <a:p>
            <a:pPr lvl="1"/>
            <a:r>
              <a:rPr lang="en-US" sz="2900" i="0" dirty="0">
                <a:solidFill>
                  <a:srgbClr val="101D49"/>
                </a:solidFill>
                <a:latin typeface="Times New Roman" panose="02020603050405020304" pitchFamily="18" charset="0"/>
                <a:cs typeface="Times New Roman" panose="02020603050405020304" pitchFamily="18" charset="0"/>
              </a:rPr>
              <a:t>All fields must be completed, including uploading the Executive Summary and Attestation Form</a:t>
            </a:r>
          </a:p>
          <a:p>
            <a:pPr lvl="1"/>
            <a:r>
              <a:rPr lang="en-US" sz="2900" i="0" dirty="0">
                <a:solidFill>
                  <a:srgbClr val="101D49"/>
                </a:solidFill>
                <a:latin typeface="Times New Roman" panose="02020603050405020304" pitchFamily="18" charset="0"/>
                <a:cs typeface="Times New Roman" panose="02020603050405020304" pitchFamily="18" charset="0"/>
              </a:rPr>
              <a:t>The form must be submitted by the Part One due date and time listed in Section 1.24. Failure to submit the forms or submission after the due date and time will result in disqualification.</a:t>
            </a:r>
          </a:p>
          <a:p>
            <a:r>
              <a:rPr lang="en-US" sz="3300" b="1" dirty="0">
                <a:solidFill>
                  <a:srgbClr val="101D49"/>
                </a:solidFill>
                <a:latin typeface="Times New Roman" panose="02020603050405020304" pitchFamily="18" charset="0"/>
                <a:cs typeface="Times New Roman" panose="02020603050405020304" pitchFamily="18" charset="0"/>
              </a:rPr>
              <a:t>Part Two: Receipt of Proposals on Flash Drives</a:t>
            </a:r>
          </a:p>
          <a:p>
            <a:pPr lvl="1"/>
            <a:r>
              <a:rPr lang="en-US" sz="2900" i="0" dirty="0">
                <a:solidFill>
                  <a:srgbClr val="101D49"/>
                </a:solidFill>
                <a:latin typeface="Times New Roman" panose="02020603050405020304" pitchFamily="18" charset="0"/>
                <a:cs typeface="Times New Roman" panose="02020603050405020304" pitchFamily="18" charset="0"/>
              </a:rPr>
              <a:t>Proposal files must be mailed to the address listed in Section 1.8.</a:t>
            </a:r>
          </a:p>
          <a:p>
            <a:pPr lvl="1"/>
            <a:r>
              <a:rPr lang="en-US" sz="2900" i="0" dirty="0">
                <a:solidFill>
                  <a:srgbClr val="101D49"/>
                </a:solidFill>
                <a:latin typeface="Times New Roman" panose="02020603050405020304" pitchFamily="18" charset="0"/>
                <a:cs typeface="Times New Roman" panose="02020603050405020304" pitchFamily="18" charset="0"/>
              </a:rPr>
              <a:t>The proposal must be received by the Part Two due date and time listed in Section 1.24. Failure to submit the flash drive by the due date and time will result in disqualification.</a:t>
            </a:r>
            <a:endParaRPr lang="en-US" sz="2900" b="1" dirty="0">
              <a:solidFill>
                <a:srgbClr val="101D49"/>
              </a:solidFill>
              <a:latin typeface="Times New Roman" panose="02020603050405020304" pitchFamily="18" charset="0"/>
              <a:cs typeface="Times New Roman" panose="02020603050405020304" pitchFamily="18" charset="0"/>
            </a:endParaRPr>
          </a:p>
          <a:p>
            <a:r>
              <a:rPr lang="en-US" sz="3300" b="1" dirty="0">
                <a:solidFill>
                  <a:srgbClr val="101D49"/>
                </a:solidFill>
                <a:latin typeface="Times New Roman" panose="02020603050405020304" pitchFamily="18" charset="0"/>
                <a:cs typeface="Times New Roman" panose="02020603050405020304" pitchFamily="18" charset="0"/>
              </a:rPr>
              <a:t>You must be a registered bidder to submit a proposal. </a:t>
            </a:r>
          </a:p>
          <a:p>
            <a:pPr lvl="1"/>
            <a:r>
              <a:rPr lang="en-US" sz="2900" i="0" dirty="0">
                <a:solidFill>
                  <a:srgbClr val="101D49"/>
                </a:solidFill>
                <a:latin typeface="Times New Roman" panose="02020603050405020304" pitchFamily="18" charset="0"/>
                <a:cs typeface="Times New Roman" panose="02020603050405020304" pitchFamily="18" charset="0"/>
              </a:rPr>
              <a:t>Please refer to the </a:t>
            </a:r>
            <a:r>
              <a:rPr lang="en-US" sz="2900" i="0" dirty="0">
                <a:solidFill>
                  <a:srgbClr val="101D49"/>
                </a:solidFill>
                <a:latin typeface="Times New Roman" panose="02020603050405020304" pitchFamily="18" charset="0"/>
                <a:cs typeface="Times New Roman" panose="02020603050405020304" pitchFamily="18" charset="0"/>
                <a:hlinkClick r:id="rId5"/>
              </a:rPr>
              <a:t>Bidder Registration </a:t>
            </a:r>
            <a:r>
              <a:rPr lang="en-US" sz="2900" i="0" dirty="0">
                <a:solidFill>
                  <a:srgbClr val="101D49"/>
                </a:solidFill>
                <a:latin typeface="Times New Roman" panose="02020603050405020304" pitchFamily="18" charset="0"/>
                <a:cs typeface="Times New Roman" panose="02020603050405020304" pitchFamily="18" charset="0"/>
              </a:rPr>
              <a:t>tutorial page for instructions about creating or updating your Bidder Profile. </a:t>
            </a:r>
          </a:p>
          <a:p>
            <a:pPr marL="0" indent="0">
              <a:buNone/>
            </a:pPr>
            <a:r>
              <a:rPr lang="en-US" sz="2900" b="1" dirty="0">
                <a:solidFill>
                  <a:srgbClr val="FF0000"/>
                </a:solidFill>
                <a:latin typeface="Times New Roman" panose="02020603050405020304" pitchFamily="18" charset="0"/>
                <a:cs typeface="Times New Roman" panose="02020603050405020304" pitchFamily="18" charset="0"/>
              </a:rPr>
              <a:t>It is your responsibility to ensure that all required documents and forms are submitted prior to the due dates. Failure to complete or submit required documents and forms may result in disqualification or loss of points. </a:t>
            </a:r>
          </a:p>
        </p:txBody>
      </p:sp>
      <p:sp>
        <p:nvSpPr>
          <p:cNvPr id="2" name="Slide Number Placeholder 1">
            <a:extLst>
              <a:ext uri="{FF2B5EF4-FFF2-40B4-BE49-F238E27FC236}">
                <a16:creationId xmlns:a16="http://schemas.microsoft.com/office/drawing/2014/main" id="{D7A147BC-8515-F741-07C2-A0008E38084C}"/>
              </a:ext>
            </a:extLst>
          </p:cNvPr>
          <p:cNvSpPr>
            <a:spLocks noGrp="1"/>
          </p:cNvSpPr>
          <p:nvPr>
            <p:ph type="sldNum" sz="quarter" idx="12"/>
          </p:nvPr>
        </p:nvSpPr>
        <p:spPr/>
        <p:txBody>
          <a:bodyPr/>
          <a:lstStyle/>
          <a:p>
            <a:fld id="{33943F3E-CE48-48F4-A664-D93E49928CBC}" type="slidenum">
              <a:rPr lang="en-US" smtClean="0"/>
              <a:pPr/>
              <a:t>42</a:t>
            </a:fld>
            <a:endParaRPr lang="en-US" dirty="0"/>
          </a:p>
        </p:txBody>
      </p:sp>
    </p:spTree>
    <p:extLst>
      <p:ext uri="{BB962C8B-B14F-4D97-AF65-F5344CB8AC3E}">
        <p14:creationId xmlns:p14="http://schemas.microsoft.com/office/powerpoint/2010/main" val="1945820126"/>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dirty="0">
                <a:latin typeface="Times New Roman" panose="02020603050405020304" pitchFamily="18" charset="0"/>
                <a:cs typeface="Times New Roman" panose="02020603050405020304" pitchFamily="18" charset="0"/>
              </a:rPr>
              <a:t>Optional Submission Forms/Documents </a:t>
            </a:r>
          </a:p>
        </p:txBody>
      </p:sp>
      <p:sp>
        <p:nvSpPr>
          <p:cNvPr id="3" name="Content Placeholder 2"/>
          <p:cNvSpPr>
            <a:spLocks noGrp="1"/>
          </p:cNvSpPr>
          <p:nvPr>
            <p:ph idx="1"/>
          </p:nvPr>
        </p:nvSpPr>
        <p:spPr>
          <a:xfrm>
            <a:off x="735725" y="5157982"/>
            <a:ext cx="10237075" cy="549976"/>
          </a:xfrm>
        </p:spPr>
        <p:txBody>
          <a:bodyPr>
            <a:normAutofit/>
          </a:bodyPr>
          <a:lstStyle/>
          <a:p>
            <a:pPr marL="0" indent="0">
              <a:buNone/>
            </a:pPr>
            <a:r>
              <a:rPr lang="en-US" sz="1900" b="1" dirty="0">
                <a:solidFill>
                  <a:srgbClr val="FF0000"/>
                </a:solidFill>
                <a:latin typeface="Garamond" panose="02020404030301010803" pitchFamily="18" charset="0"/>
              </a:rPr>
              <a:t>Submission of these documents is optional and does not impact your ability to submit a proposal. </a:t>
            </a:r>
          </a:p>
        </p:txBody>
      </p:sp>
      <p:graphicFrame>
        <p:nvGraphicFramePr>
          <p:cNvPr id="6" name="Table 5">
            <a:extLst>
              <a:ext uri="{FF2B5EF4-FFF2-40B4-BE49-F238E27FC236}">
                <a16:creationId xmlns:a16="http://schemas.microsoft.com/office/drawing/2014/main" id="{7876F7DA-A0EB-403E-B937-0330DC8B0A2B}"/>
              </a:ext>
            </a:extLst>
          </p:cNvPr>
          <p:cNvGraphicFramePr>
            <a:graphicFrameLocks noGrp="1"/>
          </p:cNvGraphicFramePr>
          <p:nvPr>
            <p:extLst>
              <p:ext uri="{D42A27DB-BD31-4B8C-83A1-F6EECF244321}">
                <p14:modId xmlns:p14="http://schemas.microsoft.com/office/powerpoint/2010/main" val="4128866403"/>
              </p:ext>
            </p:extLst>
          </p:nvPr>
        </p:nvGraphicFramePr>
        <p:xfrm>
          <a:off x="1849821" y="1700018"/>
          <a:ext cx="7933406" cy="3319541"/>
        </p:xfrm>
        <a:graphic>
          <a:graphicData uri="http://schemas.openxmlformats.org/drawingml/2006/table">
            <a:tbl>
              <a:tblPr firstRow="1" firstCol="1" bandRow="1"/>
              <a:tblGrid>
                <a:gridCol w="1605534">
                  <a:extLst>
                    <a:ext uri="{9D8B030D-6E8A-4147-A177-3AD203B41FA5}">
                      <a16:colId xmlns:a16="http://schemas.microsoft.com/office/drawing/2014/main" val="815048848"/>
                    </a:ext>
                  </a:extLst>
                </a:gridCol>
                <a:gridCol w="6327872">
                  <a:extLst>
                    <a:ext uri="{9D8B030D-6E8A-4147-A177-3AD203B41FA5}">
                      <a16:colId xmlns:a16="http://schemas.microsoft.com/office/drawing/2014/main" val="1623914326"/>
                    </a:ext>
                  </a:extLst>
                </a:gridCol>
              </a:tblGrid>
              <a:tr h="475623">
                <a:tc>
                  <a:txBody>
                    <a:bodyPr/>
                    <a:lstStyle/>
                    <a:p>
                      <a:pPr marL="0" marR="0" algn="ctr" defTabSz="914377" rtl="0" eaLnBrk="1" latinLnBrk="0" hangingPunct="1">
                        <a:lnSpc>
                          <a:spcPct val="150000"/>
                        </a:lnSpc>
                        <a:spcBef>
                          <a:spcPct val="0"/>
                        </a:spcBef>
                        <a:spcAft>
                          <a:spcPts val="0"/>
                        </a:spcAft>
                        <a:buNone/>
                      </a:pPr>
                      <a:r>
                        <a:rPr lang="en-US" sz="2000" b="1" kern="1200" baseline="0" dirty="0">
                          <a:solidFill>
                            <a:srgbClr val="101D49"/>
                          </a:solidFill>
                          <a:latin typeface="+mn-lt"/>
                          <a:ea typeface="+mj-ea"/>
                          <a:cs typeface="+mj-cs"/>
                        </a:rPr>
                        <a:t>Due Date</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60000"/>
                        <a:lumOff val="40000"/>
                      </a:schemeClr>
                    </a:solidFill>
                  </a:tcPr>
                </a:tc>
                <a:tc>
                  <a:txBody>
                    <a:bodyPr/>
                    <a:lstStyle/>
                    <a:p>
                      <a:pPr marL="0" marR="0" algn="ctr" defTabSz="914377" rtl="0" eaLnBrk="1" latinLnBrk="0" hangingPunct="1">
                        <a:lnSpc>
                          <a:spcPct val="150000"/>
                        </a:lnSpc>
                        <a:spcBef>
                          <a:spcPct val="0"/>
                        </a:spcBef>
                        <a:spcAft>
                          <a:spcPts val="0"/>
                        </a:spcAft>
                        <a:buNone/>
                      </a:pPr>
                      <a:r>
                        <a:rPr lang="en-US" sz="2000" b="1" kern="1200" baseline="0" dirty="0">
                          <a:solidFill>
                            <a:srgbClr val="101D49"/>
                          </a:solidFill>
                          <a:latin typeface="+mn-lt"/>
                          <a:ea typeface="+mj-ea"/>
                          <a:cs typeface="+mj-cs"/>
                        </a:rPr>
                        <a:t>Document/Form</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60000"/>
                        <a:lumOff val="40000"/>
                      </a:schemeClr>
                    </a:solidFill>
                  </a:tcPr>
                </a:tc>
                <a:extLst>
                  <a:ext uri="{0D108BD9-81ED-4DB2-BD59-A6C34878D82A}">
                    <a16:rowId xmlns:a16="http://schemas.microsoft.com/office/drawing/2014/main" val="3349723759"/>
                  </a:ext>
                </a:extLst>
              </a:tr>
              <a:tr h="562555">
                <a:tc>
                  <a:txBody>
                    <a:bodyPr/>
                    <a:lstStyle/>
                    <a:p>
                      <a:pPr marL="0" marR="0" algn="ctr">
                        <a:lnSpc>
                          <a:spcPct val="150000"/>
                        </a:lnSpc>
                        <a:spcBef>
                          <a:spcPts val="0"/>
                        </a:spcBef>
                        <a:spcAft>
                          <a:spcPts val="0"/>
                        </a:spcAft>
                      </a:pPr>
                      <a:r>
                        <a:rPr lang="en-US" sz="1800" i="0" kern="1200" baseline="0" dirty="0">
                          <a:solidFill>
                            <a:srgbClr val="101D49"/>
                          </a:solidFill>
                          <a:latin typeface="+mn-lt"/>
                          <a:ea typeface="+mn-ea"/>
                          <a:cs typeface="+mn-cs"/>
                        </a:rPr>
                        <a:t>May 24</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defTabSz="914377" rtl="0" eaLnBrk="1" latinLnBrk="0" hangingPunct="1">
                        <a:lnSpc>
                          <a:spcPct val="200000"/>
                        </a:lnSpc>
                        <a:spcBef>
                          <a:spcPts val="0"/>
                        </a:spcBef>
                        <a:spcAft>
                          <a:spcPts val="0"/>
                        </a:spcAft>
                      </a:pPr>
                      <a:r>
                        <a:rPr lang="en-US" sz="1800" i="0" kern="1200" baseline="0" dirty="0">
                          <a:solidFill>
                            <a:srgbClr val="101D49"/>
                          </a:solidFill>
                          <a:latin typeface="+mn-lt"/>
                          <a:ea typeface="+mn-ea"/>
                          <a:cs typeface="+mn-cs"/>
                        </a:rPr>
                        <a:t>Pre-Proposal Networking Opportunity (Attachment P)</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098419319"/>
                  </a:ext>
                </a:extLst>
              </a:tr>
              <a:tr h="1268665">
                <a:tc>
                  <a:txBody>
                    <a:bodyPr/>
                    <a:lstStyle/>
                    <a:p>
                      <a:pPr marL="0" marR="0" algn="ctr">
                        <a:lnSpc>
                          <a:spcPct val="150000"/>
                        </a:lnSpc>
                        <a:spcBef>
                          <a:spcPts val="0"/>
                        </a:spcBef>
                        <a:spcAft>
                          <a:spcPts val="0"/>
                        </a:spcAft>
                      </a:pPr>
                      <a:r>
                        <a:rPr lang="en-US" sz="1800" i="0" kern="1200" baseline="0" dirty="0">
                          <a:solidFill>
                            <a:srgbClr val="101D49"/>
                          </a:solidFill>
                          <a:latin typeface="+mn-lt"/>
                          <a:ea typeface="+mn-ea"/>
                          <a:cs typeface="+mn-cs"/>
                        </a:rPr>
                        <a:t>May 31 (Rd. 1)</a:t>
                      </a:r>
                    </a:p>
                    <a:p>
                      <a:pPr marL="0" marR="0" algn="ctr">
                        <a:lnSpc>
                          <a:spcPct val="150000"/>
                        </a:lnSpc>
                        <a:spcBef>
                          <a:spcPts val="0"/>
                        </a:spcBef>
                        <a:spcAft>
                          <a:spcPts val="0"/>
                        </a:spcAft>
                      </a:pPr>
                      <a:r>
                        <a:rPr lang="en-US" sz="1800" i="0" kern="1200" baseline="0" dirty="0">
                          <a:solidFill>
                            <a:srgbClr val="101D49"/>
                          </a:solidFill>
                          <a:latin typeface="+mn-lt"/>
                          <a:ea typeface="+mn-ea"/>
                          <a:cs typeface="+mn-cs"/>
                        </a:rPr>
                        <a:t>June 21 (Rd 2)</a:t>
                      </a:r>
                      <a:endParaRPr lang="en-US" sz="1800" i="0" kern="1200" baseline="30000" dirty="0">
                        <a:solidFill>
                          <a:srgbClr val="101D49"/>
                        </a:solidFill>
                        <a:latin typeface="+mn-lt"/>
                        <a:ea typeface="+mn-ea"/>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200000"/>
                        </a:lnSpc>
                        <a:spcBef>
                          <a:spcPts val="0"/>
                        </a:spcBef>
                        <a:spcAft>
                          <a:spcPts val="0"/>
                        </a:spcAft>
                      </a:pPr>
                      <a:r>
                        <a:rPr lang="en-US" sz="1800" i="0" kern="1200" baseline="0" dirty="0">
                          <a:solidFill>
                            <a:srgbClr val="101D49"/>
                          </a:solidFill>
                          <a:latin typeface="+mn-lt"/>
                          <a:ea typeface="+mn-ea"/>
                          <a:cs typeface="+mn-cs"/>
                        </a:rPr>
                        <a:t>Questions and Answers Form (Attachment G)*</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286652406"/>
                  </a:ext>
                </a:extLst>
              </a:tr>
              <a:tr h="740054">
                <a:tc>
                  <a:txBody>
                    <a:bodyPr/>
                    <a:lstStyle/>
                    <a:p>
                      <a:pPr marL="0" marR="0" algn="ctr">
                        <a:lnSpc>
                          <a:spcPct val="150000"/>
                        </a:lnSpc>
                        <a:spcBef>
                          <a:spcPts val="0"/>
                        </a:spcBef>
                        <a:spcAft>
                          <a:spcPts val="0"/>
                        </a:spcAft>
                      </a:pPr>
                      <a:endParaRPr lang="en-US" sz="1800" i="0" kern="1200" baseline="30000" dirty="0">
                        <a:solidFill>
                          <a:srgbClr val="101D49"/>
                        </a:solidFill>
                        <a:latin typeface="+mn-lt"/>
                        <a:ea typeface="+mn-ea"/>
                        <a:cs typeface="+mn-cs"/>
                      </a:endParaRPr>
                    </a:p>
                    <a:p>
                      <a:pPr marL="0" marR="0" algn="ctr">
                        <a:lnSpc>
                          <a:spcPct val="150000"/>
                        </a:lnSpc>
                        <a:spcBef>
                          <a:spcPts val="0"/>
                        </a:spcBef>
                        <a:spcAft>
                          <a:spcPts val="0"/>
                        </a:spcAft>
                      </a:pPr>
                      <a:r>
                        <a:rPr lang="en-US" sz="1800" i="0" kern="1200" baseline="0" dirty="0">
                          <a:solidFill>
                            <a:srgbClr val="101D49"/>
                          </a:solidFill>
                          <a:latin typeface="+mn-lt"/>
                          <a:ea typeface="+mn-ea"/>
                          <a:cs typeface="+mn-cs"/>
                        </a:rPr>
                        <a:t>July 12</a:t>
                      </a:r>
                      <a:endParaRPr lang="en-US" sz="1800" i="0" kern="1200" baseline="30000" dirty="0">
                        <a:solidFill>
                          <a:srgbClr val="101D49"/>
                        </a:solidFill>
                        <a:latin typeface="+mn-lt"/>
                        <a:ea typeface="+mn-ea"/>
                        <a:cs typeface="+mn-cs"/>
                      </a:endParaRPr>
                    </a:p>
                    <a:p>
                      <a:pPr marL="0" marR="0" algn="ctr">
                        <a:lnSpc>
                          <a:spcPct val="150000"/>
                        </a:lnSpc>
                        <a:spcBef>
                          <a:spcPts val="0"/>
                        </a:spcBef>
                        <a:spcAft>
                          <a:spcPts val="0"/>
                        </a:spcAft>
                      </a:pPr>
                      <a:endParaRPr lang="en-US" sz="1800" i="0" kern="1200" baseline="30000" dirty="0">
                        <a:solidFill>
                          <a:srgbClr val="101D49"/>
                        </a:solidFill>
                        <a:latin typeface="+mn-lt"/>
                        <a:ea typeface="+mn-ea"/>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lvl="0" indent="0" algn="l" defTabSz="914377" rtl="0" eaLnBrk="1" fontAlgn="auto" latinLnBrk="0" hangingPunct="1">
                        <a:lnSpc>
                          <a:spcPct val="200000"/>
                        </a:lnSpc>
                        <a:spcBef>
                          <a:spcPts val="0"/>
                        </a:spcBef>
                        <a:spcAft>
                          <a:spcPts val="0"/>
                        </a:spcAft>
                        <a:buClrTx/>
                        <a:buSzTx/>
                        <a:buFontTx/>
                        <a:buNone/>
                        <a:tabLst/>
                        <a:defRPr/>
                      </a:pPr>
                      <a:r>
                        <a:rPr lang="en-US" sz="1800" i="0" kern="1200" baseline="0" dirty="0">
                          <a:solidFill>
                            <a:srgbClr val="101D49"/>
                          </a:solidFill>
                          <a:latin typeface="+mn-lt"/>
                          <a:ea typeface="+mn-ea"/>
                          <a:cs typeface="+mn-cs"/>
                        </a:rPr>
                        <a:t>Letter of Intent to Respond Form (Attachment Q)</a:t>
                      </a:r>
                    </a:p>
                    <a:p>
                      <a:pPr marL="0" marR="0">
                        <a:lnSpc>
                          <a:spcPct val="200000"/>
                        </a:lnSpc>
                        <a:spcBef>
                          <a:spcPts val="0"/>
                        </a:spcBef>
                        <a:spcAft>
                          <a:spcPts val="0"/>
                        </a:spcAft>
                      </a:pPr>
                      <a:endParaRPr lang="en-US" sz="1800" i="0" kern="1200" baseline="0" dirty="0">
                        <a:solidFill>
                          <a:srgbClr val="101D49"/>
                        </a:solidFill>
                        <a:latin typeface="+mn-lt"/>
                        <a:ea typeface="+mn-ea"/>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210584448"/>
                  </a:ext>
                </a:extLst>
              </a:tr>
            </a:tbl>
          </a:graphicData>
        </a:graphic>
      </p:graphicFrame>
      <p:sp>
        <p:nvSpPr>
          <p:cNvPr id="4" name="TextBox 3">
            <a:extLst>
              <a:ext uri="{FF2B5EF4-FFF2-40B4-BE49-F238E27FC236}">
                <a16:creationId xmlns:a16="http://schemas.microsoft.com/office/drawing/2014/main" id="{2B6556C5-4935-9457-0435-D51D27451B53}"/>
              </a:ext>
            </a:extLst>
          </p:cNvPr>
          <p:cNvSpPr txBox="1"/>
          <p:nvPr/>
        </p:nvSpPr>
        <p:spPr>
          <a:xfrm>
            <a:off x="848290" y="5987140"/>
            <a:ext cx="9231683" cy="292388"/>
          </a:xfrm>
          <a:prstGeom prst="rect">
            <a:avLst/>
          </a:prstGeom>
          <a:noFill/>
        </p:spPr>
        <p:txBody>
          <a:bodyPr wrap="square" rtlCol="0">
            <a:spAutoFit/>
          </a:bodyPr>
          <a:lstStyle/>
          <a:p>
            <a:r>
              <a:rPr lang="en-US" sz="1300" dirty="0"/>
              <a:t>*Respondents may use the same Attachment G template for both rounds of Q&amp;A</a:t>
            </a:r>
          </a:p>
        </p:txBody>
      </p:sp>
      <p:sp>
        <p:nvSpPr>
          <p:cNvPr id="5" name="Slide Number Placeholder 4">
            <a:extLst>
              <a:ext uri="{FF2B5EF4-FFF2-40B4-BE49-F238E27FC236}">
                <a16:creationId xmlns:a16="http://schemas.microsoft.com/office/drawing/2014/main" id="{6272F966-EDF0-CC57-8BFB-330C1A7019A9}"/>
              </a:ext>
            </a:extLst>
          </p:cNvPr>
          <p:cNvSpPr>
            <a:spLocks noGrp="1"/>
          </p:cNvSpPr>
          <p:nvPr>
            <p:ph type="sldNum" sz="quarter" idx="12"/>
          </p:nvPr>
        </p:nvSpPr>
        <p:spPr/>
        <p:txBody>
          <a:bodyPr/>
          <a:lstStyle/>
          <a:p>
            <a:fld id="{33943F3E-CE48-48F4-A664-D93E49928CBC}" type="slidenum">
              <a:rPr lang="en-US" smtClean="0"/>
              <a:pPr/>
              <a:t>43</a:t>
            </a:fld>
            <a:endParaRPr lang="en-US" dirty="0"/>
          </a:p>
        </p:txBody>
      </p:sp>
    </p:spTree>
    <p:extLst>
      <p:ext uri="{BB962C8B-B14F-4D97-AF65-F5344CB8AC3E}">
        <p14:creationId xmlns:p14="http://schemas.microsoft.com/office/powerpoint/2010/main" val="1493845397"/>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dirty="0">
                <a:latin typeface="Times New Roman" panose="02020603050405020304" pitchFamily="18" charset="0"/>
                <a:cs typeface="Times New Roman" panose="02020603050405020304" pitchFamily="18" charset="0"/>
              </a:rPr>
              <a:t>Required Submission Forms/Documents </a:t>
            </a:r>
          </a:p>
        </p:txBody>
      </p:sp>
      <p:sp>
        <p:nvSpPr>
          <p:cNvPr id="3" name="Content Placeholder 2"/>
          <p:cNvSpPr>
            <a:spLocks noGrp="1"/>
          </p:cNvSpPr>
          <p:nvPr>
            <p:ph idx="1"/>
          </p:nvPr>
        </p:nvSpPr>
        <p:spPr>
          <a:xfrm>
            <a:off x="1371600" y="5649314"/>
            <a:ext cx="9296400" cy="968871"/>
          </a:xfrm>
        </p:spPr>
        <p:txBody>
          <a:bodyPr>
            <a:normAutofit/>
          </a:bodyPr>
          <a:lstStyle/>
          <a:p>
            <a:pPr marL="0" marR="0" lvl="0" indent="0" fontAlgn="auto">
              <a:buClrTx/>
              <a:buSzTx/>
              <a:buNone/>
              <a:tabLst/>
              <a:defRPr/>
            </a:pPr>
            <a:r>
              <a:rPr lang="en-US" sz="1200" b="1" dirty="0">
                <a:solidFill>
                  <a:srgbClr val="FF0000"/>
                </a:solidFill>
                <a:latin typeface="Garamond" panose="02020404030301010803" pitchFamily="18" charset="0"/>
              </a:rPr>
              <a:t>Use the templates provided for all responses and do not alter any templates. </a:t>
            </a:r>
          </a:p>
          <a:p>
            <a:pPr marL="0" marR="0" lvl="0" indent="0" fontAlgn="auto">
              <a:buClrTx/>
              <a:buSzTx/>
              <a:buNone/>
              <a:tabLst/>
              <a:defRPr/>
            </a:pPr>
            <a:r>
              <a:rPr lang="en-US" sz="1200" b="1" dirty="0">
                <a:solidFill>
                  <a:srgbClr val="FF0000"/>
                </a:solidFill>
                <a:latin typeface="Garamond" panose="02020404030301010803" pitchFamily="18" charset="0"/>
              </a:rPr>
              <a:t>Responses must be submitted per the RFP instructions. See RFP Sections 1.8 and 2.1 for additional details. Late submissions, emailed or hand-delivered submissions will not be accepted.</a:t>
            </a:r>
          </a:p>
          <a:p>
            <a:endParaRPr lang="en-US" dirty="0"/>
          </a:p>
        </p:txBody>
      </p:sp>
      <p:graphicFrame>
        <p:nvGraphicFramePr>
          <p:cNvPr id="6" name="Table 3">
            <a:extLst>
              <a:ext uri="{FF2B5EF4-FFF2-40B4-BE49-F238E27FC236}">
                <a16:creationId xmlns:a16="http://schemas.microsoft.com/office/drawing/2014/main" id="{7876F7DA-A0EB-403E-B937-0330DC8B0A2B}"/>
              </a:ext>
            </a:extLst>
          </p:cNvPr>
          <p:cNvGraphicFramePr>
            <a:graphicFrameLocks noGrp="1"/>
          </p:cNvGraphicFramePr>
          <p:nvPr>
            <p:extLst>
              <p:ext uri="{D42A27DB-BD31-4B8C-83A1-F6EECF244321}">
                <p14:modId xmlns:p14="http://schemas.microsoft.com/office/powerpoint/2010/main" val="3801741318"/>
              </p:ext>
            </p:extLst>
          </p:nvPr>
        </p:nvGraphicFramePr>
        <p:xfrm>
          <a:off x="1371601" y="1566041"/>
          <a:ext cx="9296400" cy="4083273"/>
        </p:xfrm>
        <a:graphic>
          <a:graphicData uri="http://schemas.openxmlformats.org/drawingml/2006/table">
            <a:tbl>
              <a:tblPr firstRow="1" firstCol="1" bandRow="1"/>
              <a:tblGrid>
                <a:gridCol w="1707109">
                  <a:extLst>
                    <a:ext uri="{9D8B030D-6E8A-4147-A177-3AD203B41FA5}">
                      <a16:colId xmlns:a16="http://schemas.microsoft.com/office/drawing/2014/main" val="815048848"/>
                    </a:ext>
                  </a:extLst>
                </a:gridCol>
                <a:gridCol w="7589291">
                  <a:extLst>
                    <a:ext uri="{9D8B030D-6E8A-4147-A177-3AD203B41FA5}">
                      <a16:colId xmlns:a16="http://schemas.microsoft.com/office/drawing/2014/main" val="1623914326"/>
                    </a:ext>
                  </a:extLst>
                </a:gridCol>
              </a:tblGrid>
              <a:tr h="249274">
                <a:tc>
                  <a:txBody>
                    <a:bodyPr/>
                    <a:lstStyle/>
                    <a:p>
                      <a:pPr marL="0" marR="0" algn="ctr" defTabSz="914377" rtl="0" eaLnBrk="1" latinLnBrk="0" hangingPunct="1">
                        <a:lnSpc>
                          <a:spcPct val="100000"/>
                        </a:lnSpc>
                        <a:spcBef>
                          <a:spcPct val="0"/>
                        </a:spcBef>
                        <a:spcAft>
                          <a:spcPts val="0"/>
                        </a:spcAft>
                        <a:buNone/>
                      </a:pPr>
                      <a:r>
                        <a:rPr lang="en-US" sz="1200" b="1" kern="1200" baseline="0" dirty="0">
                          <a:solidFill>
                            <a:srgbClr val="101D49"/>
                          </a:solidFill>
                          <a:latin typeface="+mj-lt"/>
                          <a:ea typeface="+mj-ea"/>
                          <a:cs typeface="+mj-cs"/>
                        </a:rPr>
                        <a:t>Due Date</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60000"/>
                        <a:lumOff val="40000"/>
                      </a:schemeClr>
                    </a:solidFill>
                  </a:tcPr>
                </a:tc>
                <a:tc>
                  <a:txBody>
                    <a:bodyPr/>
                    <a:lstStyle/>
                    <a:p>
                      <a:pPr marL="0" marR="0" algn="ctr" defTabSz="914377" rtl="0" eaLnBrk="1" latinLnBrk="0" hangingPunct="1">
                        <a:lnSpc>
                          <a:spcPct val="100000"/>
                        </a:lnSpc>
                        <a:spcBef>
                          <a:spcPct val="0"/>
                        </a:spcBef>
                        <a:spcAft>
                          <a:spcPts val="0"/>
                        </a:spcAft>
                        <a:buNone/>
                      </a:pPr>
                      <a:r>
                        <a:rPr lang="en-US" sz="1200" b="1" kern="1200" baseline="0" dirty="0">
                          <a:solidFill>
                            <a:srgbClr val="101D49"/>
                          </a:solidFill>
                          <a:latin typeface="+mj-lt"/>
                          <a:ea typeface="+mj-ea"/>
                          <a:cs typeface="+mj-cs"/>
                        </a:rPr>
                        <a:t>Document/Form</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60000"/>
                        <a:lumOff val="40000"/>
                      </a:schemeClr>
                    </a:solidFill>
                  </a:tcPr>
                </a:tc>
                <a:extLst>
                  <a:ext uri="{0D108BD9-81ED-4DB2-BD59-A6C34878D82A}">
                    <a16:rowId xmlns:a16="http://schemas.microsoft.com/office/drawing/2014/main" val="3349723759"/>
                  </a:ext>
                </a:extLst>
              </a:tr>
              <a:tr h="376667">
                <a:tc>
                  <a:txBody>
                    <a:bodyPr/>
                    <a:lstStyle/>
                    <a:p>
                      <a:pPr marL="0" marR="0">
                        <a:spcBef>
                          <a:spcPts val="0"/>
                        </a:spcBef>
                        <a:spcAft>
                          <a:spcPts val="0"/>
                        </a:spcAft>
                      </a:pPr>
                      <a:r>
                        <a:rPr lang="en-US" sz="1200" i="0" kern="1200" baseline="0" dirty="0">
                          <a:solidFill>
                            <a:srgbClr val="101D49"/>
                          </a:solidFill>
                          <a:latin typeface="+mj-lt"/>
                          <a:ea typeface="+mn-ea"/>
                          <a:cs typeface="+mn-cs"/>
                        </a:rPr>
                        <a:t>July 25</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defTabSz="914377" rtl="0" eaLnBrk="1" latinLnBrk="0" hangingPunct="1">
                        <a:spcBef>
                          <a:spcPts val="0"/>
                        </a:spcBef>
                        <a:spcAft>
                          <a:spcPts val="0"/>
                        </a:spcAft>
                      </a:pPr>
                      <a:r>
                        <a:rPr lang="en-US" sz="1200" i="0" kern="1200" baseline="0" dirty="0">
                          <a:solidFill>
                            <a:srgbClr val="101D49"/>
                          </a:solidFill>
                          <a:latin typeface="+mj-lt"/>
                          <a:ea typeface="+mn-ea"/>
                          <a:cs typeface="+mn-cs"/>
                        </a:rPr>
                        <a:t>Online Submission Form (Part One)</a:t>
                      </a:r>
                    </a:p>
                    <a:p>
                      <a:pPr marL="285750" marR="0" indent="-285750" algn="l" defTabSz="914377" rtl="0" eaLnBrk="1" latinLnBrk="0" hangingPunct="1">
                        <a:spcBef>
                          <a:spcPts val="0"/>
                        </a:spcBef>
                        <a:spcAft>
                          <a:spcPts val="0"/>
                        </a:spcAft>
                        <a:buFont typeface="Arial" panose="020B0604020202020204" pitchFamily="34" charset="0"/>
                        <a:buChar char="•"/>
                      </a:pPr>
                      <a:r>
                        <a:rPr lang="en-US" sz="1200" i="0" kern="1200" baseline="0" dirty="0">
                          <a:solidFill>
                            <a:srgbClr val="101D49"/>
                          </a:solidFill>
                          <a:latin typeface="+mj-lt"/>
                          <a:ea typeface="+mn-ea"/>
                          <a:cs typeface="+mn-cs"/>
                        </a:rPr>
                        <a:t>Executive Summary and Attestation Form</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22383805"/>
                  </a:ext>
                </a:extLst>
              </a:tr>
              <a:tr h="376667">
                <a:tc>
                  <a:txBody>
                    <a:bodyPr/>
                    <a:lstStyle/>
                    <a:p>
                      <a:pPr marL="0" marR="0">
                        <a:spcBef>
                          <a:spcPts val="0"/>
                        </a:spcBef>
                        <a:spcAft>
                          <a:spcPts val="0"/>
                        </a:spcAft>
                      </a:pPr>
                      <a:r>
                        <a:rPr lang="en-US" sz="1200" i="0" kern="1200" baseline="0" dirty="0">
                          <a:solidFill>
                            <a:srgbClr val="101D49"/>
                          </a:solidFill>
                          <a:latin typeface="+mj-lt"/>
                          <a:ea typeface="+mn-ea"/>
                          <a:cs typeface="+mn-cs"/>
                        </a:rPr>
                        <a:t>July 28</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200" i="0" kern="1200" baseline="0" dirty="0">
                          <a:solidFill>
                            <a:srgbClr val="101D49"/>
                          </a:solidFill>
                          <a:latin typeface="+mj-lt"/>
                          <a:ea typeface="+mn-ea"/>
                          <a:cs typeface="+mn-cs"/>
                        </a:rPr>
                        <a:t>MWBE Participation Plan Form (Attachment A) – if proposing MWBE subcontractors</a:t>
                      </a:r>
                    </a:p>
                    <a:p>
                      <a:pPr marL="285750" marR="0" indent="-285750">
                        <a:spcBef>
                          <a:spcPts val="0"/>
                        </a:spcBef>
                        <a:spcAft>
                          <a:spcPts val="0"/>
                        </a:spcAft>
                        <a:buFont typeface="Arial" panose="020B0604020202020204" pitchFamily="34" charset="0"/>
                        <a:buChar char="•"/>
                      </a:pPr>
                      <a:r>
                        <a:rPr lang="en-US" sz="1200" i="0" kern="1200" baseline="0" dirty="0">
                          <a:solidFill>
                            <a:srgbClr val="101D49"/>
                          </a:solidFill>
                          <a:latin typeface="+mj-lt"/>
                          <a:ea typeface="+mn-ea"/>
                          <a:cs typeface="+mn-cs"/>
                        </a:rPr>
                        <a:t>Letter(s) of Commitment and Certification Documentation</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920991772"/>
                  </a:ext>
                </a:extLst>
              </a:tr>
              <a:tr h="376667">
                <a:tc>
                  <a:txBody>
                    <a:bodyPr/>
                    <a:lstStyle/>
                    <a:p>
                      <a:pPr marL="0" marR="0">
                        <a:spcBef>
                          <a:spcPts val="0"/>
                        </a:spcBef>
                        <a:spcAft>
                          <a:spcPts val="0"/>
                        </a:spcAft>
                      </a:pPr>
                      <a:endParaRPr lang="en-US" sz="1200" i="0" kern="1200" baseline="0" dirty="0">
                        <a:solidFill>
                          <a:srgbClr val="101D49"/>
                        </a:solidFill>
                        <a:latin typeface="+mj-lt"/>
                        <a:ea typeface="+mn-ea"/>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0">
                        <a:spcBef>
                          <a:spcPts val="0"/>
                        </a:spcBef>
                        <a:spcAft>
                          <a:spcPts val="0"/>
                        </a:spcAft>
                        <a:buFont typeface="Arial" panose="020B0604020202020204" pitchFamily="34" charset="0"/>
                        <a:buNone/>
                      </a:pPr>
                      <a:r>
                        <a:rPr lang="en-US" sz="1200" i="0" kern="1200" baseline="0" dirty="0">
                          <a:solidFill>
                            <a:srgbClr val="101D49"/>
                          </a:solidFill>
                          <a:latin typeface="+mj-lt"/>
                          <a:ea typeface="+mn-ea"/>
                          <a:cs typeface="+mn-cs"/>
                        </a:rPr>
                        <a:t>IVOSB Participation Plan Form (Attachment A1) – if proposing IVOSB subcontractors</a:t>
                      </a:r>
                    </a:p>
                    <a:p>
                      <a:pPr marL="285750" marR="0" indent="-285750">
                        <a:spcBef>
                          <a:spcPts val="0"/>
                        </a:spcBef>
                        <a:spcAft>
                          <a:spcPts val="0"/>
                        </a:spcAft>
                        <a:buFont typeface="Arial" panose="020B0604020202020204" pitchFamily="34" charset="0"/>
                        <a:buChar char="•"/>
                      </a:pPr>
                      <a:r>
                        <a:rPr lang="en-US" sz="1200" i="0" kern="1200" baseline="0" dirty="0">
                          <a:solidFill>
                            <a:srgbClr val="101D49"/>
                          </a:solidFill>
                          <a:latin typeface="+mj-lt"/>
                          <a:ea typeface="+mn-ea"/>
                          <a:cs typeface="+mn-cs"/>
                        </a:rPr>
                        <a:t>Letter(s) of Commitment and Certification Documentation</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95934013"/>
                  </a:ext>
                </a:extLst>
              </a:tr>
              <a:tr h="245818">
                <a:tc>
                  <a:txBody>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lang="en-US" sz="1200" i="0" kern="1200" baseline="0" dirty="0">
                          <a:solidFill>
                            <a:srgbClr val="101D49"/>
                          </a:solidFill>
                          <a:latin typeface="+mj-lt"/>
                          <a:ea typeface="+mn-ea"/>
                          <a:cs typeface="+mn-cs"/>
                        </a:rPr>
                        <a:t>July 28</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200" i="0" kern="1200" baseline="0" dirty="0">
                          <a:solidFill>
                            <a:srgbClr val="101D49"/>
                          </a:solidFill>
                          <a:latin typeface="+mj-lt"/>
                          <a:ea typeface="+mn-ea"/>
                          <a:cs typeface="+mn-cs"/>
                        </a:rPr>
                        <a:t>Indiana Economic Impact Form (Attachment C)</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445773566"/>
                  </a:ext>
                </a:extLst>
              </a:tr>
              <a:tr h="245818">
                <a:tc>
                  <a:txBody>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lang="en-US" sz="1200" i="0" kern="1200" baseline="0" dirty="0">
                          <a:solidFill>
                            <a:srgbClr val="101D49"/>
                          </a:solidFill>
                          <a:latin typeface="+mj-lt"/>
                          <a:ea typeface="+mn-ea"/>
                          <a:cs typeface="+mn-cs"/>
                        </a:rPr>
                        <a:t>July 28</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200" i="0" kern="1200" baseline="0" dirty="0">
                          <a:solidFill>
                            <a:srgbClr val="101D49"/>
                          </a:solidFill>
                          <a:latin typeface="+mj-lt"/>
                          <a:ea typeface="+mn-ea"/>
                          <a:cs typeface="+mn-cs"/>
                        </a:rPr>
                        <a:t>Cost Proposal Template (Attachment D)</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384746781"/>
                  </a:ext>
                </a:extLst>
              </a:tr>
              <a:tr h="245818">
                <a:tc>
                  <a:txBody>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lang="en-US" sz="1200" i="0" kern="1200" baseline="0" dirty="0">
                          <a:solidFill>
                            <a:srgbClr val="101D49"/>
                          </a:solidFill>
                          <a:latin typeface="+mj-lt"/>
                          <a:ea typeface="+mn-ea"/>
                          <a:cs typeface="+mn-cs"/>
                        </a:rPr>
                        <a:t>July 28</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lang="en-US" sz="1200" i="0" kern="1200" baseline="0" dirty="0">
                          <a:solidFill>
                            <a:srgbClr val="101D49"/>
                          </a:solidFill>
                          <a:latin typeface="+mj-lt"/>
                          <a:ea typeface="+mn-ea"/>
                          <a:cs typeface="+mn-cs"/>
                        </a:rPr>
                        <a:t>Business Proposal Template (Attachment E)</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420086883"/>
                  </a:ext>
                </a:extLst>
              </a:tr>
              <a:tr h="245818">
                <a:tc>
                  <a:txBody>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lang="en-US" sz="1200" i="0" kern="1200" baseline="0" dirty="0">
                          <a:solidFill>
                            <a:srgbClr val="101D49"/>
                          </a:solidFill>
                          <a:latin typeface="+mj-lt"/>
                          <a:ea typeface="+mn-ea"/>
                          <a:cs typeface="+mn-cs"/>
                        </a:rPr>
                        <a:t>July 28</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lang="en-US" sz="1200" i="0" kern="1200" baseline="0" dirty="0">
                          <a:solidFill>
                            <a:srgbClr val="101D49"/>
                          </a:solidFill>
                          <a:latin typeface="+mj-lt"/>
                          <a:ea typeface="+mn-ea"/>
                          <a:cs typeface="+mn-cs"/>
                        </a:rPr>
                        <a:t>Technical Proposal Template (Attachment F)</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382787062"/>
                  </a:ext>
                </a:extLst>
              </a:tr>
              <a:tr h="245818">
                <a:tc>
                  <a:txBody>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lang="en-US" sz="1200" i="0" kern="1200" baseline="0" dirty="0">
                          <a:solidFill>
                            <a:srgbClr val="101D49"/>
                          </a:solidFill>
                          <a:latin typeface="+mj-lt"/>
                          <a:ea typeface="+mn-ea"/>
                          <a:cs typeface="+mn-cs"/>
                        </a:rPr>
                        <a:t>July 28</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lang="en-US" sz="1200" i="0" kern="1200" baseline="0" dirty="0">
                          <a:solidFill>
                            <a:srgbClr val="101D49"/>
                          </a:solidFill>
                          <a:latin typeface="+mj-lt"/>
                          <a:ea typeface="+mn-ea"/>
                          <a:cs typeface="+mn-cs"/>
                        </a:rPr>
                        <a:t>Reference Check Forms (Attachment H) – Must be completed by the reference and emailed directly to the State.</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356565862"/>
                  </a:ext>
                </a:extLst>
              </a:tr>
              <a:tr h="245818">
                <a:tc>
                  <a:txBody>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lang="en-US" sz="1200" i="0" kern="1200" baseline="0" dirty="0">
                          <a:solidFill>
                            <a:srgbClr val="101D49"/>
                          </a:solidFill>
                          <a:latin typeface="+mj-lt"/>
                          <a:ea typeface="+mn-ea"/>
                          <a:cs typeface="+mn-cs"/>
                        </a:rPr>
                        <a:t>July 28</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defTabSz="914377" rtl="0" eaLnBrk="1" latinLnBrk="0" hangingPunct="1">
                        <a:spcBef>
                          <a:spcPts val="0"/>
                        </a:spcBef>
                        <a:spcAft>
                          <a:spcPts val="0"/>
                        </a:spcAft>
                      </a:pPr>
                      <a:r>
                        <a:rPr lang="en-US" sz="1200" i="0" kern="1200" baseline="0" dirty="0">
                          <a:solidFill>
                            <a:srgbClr val="101D49"/>
                          </a:solidFill>
                          <a:latin typeface="+mj-lt"/>
                          <a:ea typeface="+mn-ea"/>
                          <a:cs typeface="Times New Roman" panose="02020603050405020304" pitchFamily="18" charset="0"/>
                        </a:rPr>
                        <a:t>Minimum Requirements (Attachment I)</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161850852"/>
                  </a:ext>
                </a:extLst>
              </a:tr>
              <a:tr h="245818">
                <a:tc>
                  <a:txBody>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lang="en-US" sz="1200" i="0" kern="1200" baseline="0" dirty="0">
                          <a:solidFill>
                            <a:srgbClr val="101D49"/>
                          </a:solidFill>
                          <a:latin typeface="+mj-lt"/>
                          <a:ea typeface="+mn-ea"/>
                          <a:cs typeface="+mn-cs"/>
                        </a:rPr>
                        <a:t>July 28</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defTabSz="914377" rtl="0" eaLnBrk="1" latinLnBrk="0" hangingPunct="1">
                        <a:spcBef>
                          <a:spcPts val="0"/>
                        </a:spcBef>
                        <a:spcAft>
                          <a:spcPts val="0"/>
                        </a:spcAft>
                      </a:pPr>
                      <a:r>
                        <a:rPr lang="en-US" sz="1200" i="0" kern="1200" baseline="0" dirty="0">
                          <a:solidFill>
                            <a:srgbClr val="101D49"/>
                          </a:solidFill>
                          <a:latin typeface="+mj-lt"/>
                          <a:ea typeface="+mn-ea"/>
                          <a:cs typeface="Times New Roman" panose="02020603050405020304" pitchFamily="18" charset="0"/>
                        </a:rPr>
                        <a:t>Assistive Technology Compliance Evaluation Form (Attachment K)</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94929519"/>
                  </a:ext>
                </a:extLst>
              </a:tr>
              <a:tr h="245818">
                <a:tc>
                  <a:txBody>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lang="en-US" sz="1200" i="0" kern="1200" baseline="0" dirty="0">
                          <a:solidFill>
                            <a:srgbClr val="101D49"/>
                          </a:solidFill>
                          <a:latin typeface="+mj-lt"/>
                          <a:ea typeface="+mn-ea"/>
                          <a:cs typeface="+mn-cs"/>
                        </a:rPr>
                        <a:t>July 28</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defTabSz="914377" rtl="0" eaLnBrk="1" latinLnBrk="0" hangingPunct="1">
                        <a:spcBef>
                          <a:spcPts val="0"/>
                        </a:spcBef>
                        <a:spcAft>
                          <a:spcPts val="0"/>
                        </a:spcAft>
                      </a:pPr>
                      <a:r>
                        <a:rPr lang="en-US" sz="1200" i="0" kern="1200" baseline="0" dirty="0">
                          <a:solidFill>
                            <a:srgbClr val="101D49"/>
                          </a:solidFill>
                          <a:latin typeface="+mj-lt"/>
                          <a:ea typeface="+mn-ea"/>
                          <a:cs typeface="Times New Roman" panose="02020603050405020304" pitchFamily="18" charset="0"/>
                        </a:rPr>
                        <a:t>Service Level Agreements (Attachment L)</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244897794"/>
                  </a:ext>
                </a:extLst>
              </a:tr>
              <a:tr h="245818">
                <a:tc>
                  <a:txBody>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lang="en-US" sz="1200" i="0" kern="1200" baseline="0" dirty="0">
                          <a:solidFill>
                            <a:srgbClr val="101D49"/>
                          </a:solidFill>
                          <a:latin typeface="+mj-lt"/>
                          <a:ea typeface="+mn-ea"/>
                          <a:cs typeface="+mn-cs"/>
                        </a:rPr>
                        <a:t>July 28</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defTabSz="914377" rtl="0" eaLnBrk="1" latinLnBrk="0" hangingPunct="1">
                        <a:spcBef>
                          <a:spcPts val="0"/>
                        </a:spcBef>
                        <a:spcAft>
                          <a:spcPts val="0"/>
                        </a:spcAft>
                      </a:pPr>
                      <a:r>
                        <a:rPr lang="en-US" sz="1200" i="0" kern="1200" baseline="0" dirty="0">
                          <a:solidFill>
                            <a:srgbClr val="101D49"/>
                          </a:solidFill>
                          <a:latin typeface="+mj-lt"/>
                          <a:ea typeface="+mn-ea"/>
                          <a:cs typeface="Times New Roman" panose="02020603050405020304" pitchFamily="18" charset="0"/>
                        </a:rPr>
                        <a:t>Cloud Provider Questionnaire (Attachment M)</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721165664"/>
                  </a:ext>
                </a:extLst>
              </a:tr>
              <a:tr h="245818">
                <a:tc>
                  <a:txBody>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lang="en-US" sz="1200" i="0" kern="1200" baseline="0" dirty="0">
                          <a:solidFill>
                            <a:srgbClr val="101D49"/>
                          </a:solidFill>
                          <a:latin typeface="+mj-lt"/>
                          <a:ea typeface="+mn-ea"/>
                          <a:cs typeface="+mn-cs"/>
                        </a:rPr>
                        <a:t>July 28</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defTabSz="914377" rtl="0" eaLnBrk="1" latinLnBrk="0" hangingPunct="1">
                        <a:spcBef>
                          <a:spcPts val="0"/>
                        </a:spcBef>
                        <a:spcAft>
                          <a:spcPts val="0"/>
                        </a:spcAft>
                      </a:pPr>
                      <a:r>
                        <a:rPr lang="en-US" sz="1200" i="0" kern="1200" baseline="0" dirty="0">
                          <a:solidFill>
                            <a:srgbClr val="101D49"/>
                          </a:solidFill>
                          <a:latin typeface="+mj-lt"/>
                          <a:ea typeface="+mn-ea"/>
                          <a:cs typeface="+mn-cs"/>
                        </a:rPr>
                        <a:t>Resource Usage Matrix (Attachment N)</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441930035"/>
                  </a:ext>
                </a:extLst>
              </a:tr>
              <a:tr h="245818">
                <a:tc>
                  <a:txBody>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lang="en-US" sz="1200" i="0" kern="1200" baseline="0" dirty="0">
                          <a:solidFill>
                            <a:srgbClr val="101D49"/>
                          </a:solidFill>
                          <a:latin typeface="+mj-lt"/>
                          <a:ea typeface="+mn-ea"/>
                          <a:cs typeface="+mn-cs"/>
                        </a:rPr>
                        <a:t>July 28</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defTabSz="914377" rtl="0" eaLnBrk="1" latinLnBrk="0" hangingPunct="1">
                        <a:spcBef>
                          <a:spcPts val="0"/>
                        </a:spcBef>
                        <a:spcAft>
                          <a:spcPts val="0"/>
                        </a:spcAft>
                      </a:pPr>
                      <a:r>
                        <a:rPr lang="en-US" sz="1200" i="0" kern="1200" baseline="0" dirty="0">
                          <a:solidFill>
                            <a:srgbClr val="101D49"/>
                          </a:solidFill>
                          <a:latin typeface="+mj-lt"/>
                          <a:ea typeface="+mn-ea"/>
                          <a:cs typeface="+mn-cs"/>
                        </a:rPr>
                        <a:t>Attestation Form (Attachment O)</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768405852"/>
                  </a:ext>
                </a:extLst>
              </a:tr>
            </a:tbl>
          </a:graphicData>
        </a:graphic>
      </p:graphicFrame>
      <p:sp>
        <p:nvSpPr>
          <p:cNvPr id="4" name="Slide Number Placeholder 3">
            <a:extLst>
              <a:ext uri="{FF2B5EF4-FFF2-40B4-BE49-F238E27FC236}">
                <a16:creationId xmlns:a16="http://schemas.microsoft.com/office/drawing/2014/main" id="{A8BDEFAB-D91B-0A64-27EE-610044E9DB34}"/>
              </a:ext>
            </a:extLst>
          </p:cNvPr>
          <p:cNvSpPr>
            <a:spLocks noGrp="1"/>
          </p:cNvSpPr>
          <p:nvPr>
            <p:ph type="sldNum" sz="quarter" idx="12"/>
          </p:nvPr>
        </p:nvSpPr>
        <p:spPr/>
        <p:txBody>
          <a:bodyPr/>
          <a:lstStyle/>
          <a:p>
            <a:fld id="{33943F3E-CE48-48F4-A664-D93E49928CBC}" type="slidenum">
              <a:rPr lang="en-US" smtClean="0"/>
              <a:pPr/>
              <a:t>44</a:t>
            </a:fld>
            <a:endParaRPr lang="en-US" dirty="0"/>
          </a:p>
        </p:txBody>
      </p:sp>
    </p:spTree>
    <p:extLst>
      <p:ext uri="{BB962C8B-B14F-4D97-AF65-F5344CB8AC3E}">
        <p14:creationId xmlns:p14="http://schemas.microsoft.com/office/powerpoint/2010/main" val="2511787573"/>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Questions</a:t>
            </a:r>
            <a:br>
              <a:rPr lang="en-US" dirty="0">
                <a:solidFill>
                  <a:schemeClr val="tx1"/>
                </a:solidFill>
              </a:rPr>
            </a:br>
            <a:endParaRPr lang="en-US" dirty="0"/>
          </a:p>
        </p:txBody>
      </p:sp>
      <p:sp>
        <p:nvSpPr>
          <p:cNvPr id="6" name="Content Placeholder 5"/>
          <p:cNvSpPr>
            <a:spLocks noGrp="1"/>
          </p:cNvSpPr>
          <p:nvPr>
            <p:ph idx="1"/>
          </p:nvPr>
        </p:nvSpPr>
        <p:spPr>
          <a:xfrm>
            <a:off x="1295400" y="2014780"/>
            <a:ext cx="9601200" cy="2113718"/>
          </a:xfrm>
        </p:spPr>
        <p:txBody>
          <a:bodyPr>
            <a:normAutofit/>
          </a:bodyPr>
          <a:lstStyle/>
          <a:p>
            <a:pPr marL="0" indent="0">
              <a:buNone/>
            </a:pPr>
            <a:r>
              <a:rPr lang="en-US" dirty="0">
                <a:solidFill>
                  <a:srgbClr val="101D49"/>
                </a:solidFill>
                <a:latin typeface="Times New Roman" panose="02020603050405020304" pitchFamily="18" charset="0"/>
                <a:cs typeface="Times New Roman" panose="02020603050405020304" pitchFamily="18" charset="0"/>
              </a:rPr>
              <a:t>All questions/inquiries should be submitted using the Q&amp;A Template (Attachment G) as outlined in Section 1.7 of the RFP Main Document.</a:t>
            </a:r>
          </a:p>
          <a:p>
            <a:pPr marL="0" indent="0">
              <a:buNone/>
            </a:pPr>
            <a:r>
              <a:rPr lang="en-US" dirty="0">
                <a:solidFill>
                  <a:srgbClr val="101D49"/>
                </a:solidFill>
                <a:latin typeface="Times New Roman" panose="02020603050405020304" pitchFamily="18" charset="0"/>
                <a:cs typeface="Times New Roman" panose="02020603050405020304" pitchFamily="18" charset="0"/>
              </a:rPr>
              <a:t>REMINDER (OPTIONAL): If interested, send a Pre-proposal Network Opportunities Form (Attachment P) via email at </a:t>
            </a:r>
            <a:r>
              <a:rPr lang="en-US" dirty="0">
                <a:solidFill>
                  <a:srgbClr val="101D49"/>
                </a:solidFill>
                <a:latin typeface="Times New Roman" panose="02020603050405020304" pitchFamily="18" charset="0"/>
                <a:cs typeface="Times New Roman" panose="02020603050405020304" pitchFamily="18" charset="0"/>
                <a:hlinkClick r:id="rId3"/>
              </a:rPr>
              <a:t>rfp@idoa.in.gov</a:t>
            </a:r>
            <a:r>
              <a:rPr lang="en-US" dirty="0">
                <a:solidFill>
                  <a:srgbClr val="101D49"/>
                </a:solidFill>
                <a:latin typeface="Times New Roman" panose="02020603050405020304" pitchFamily="18" charset="0"/>
                <a:cs typeface="Times New Roman" panose="02020603050405020304" pitchFamily="18" charset="0"/>
              </a:rPr>
              <a:t> no later than 3:00 PM ET on May 31, 2023.</a:t>
            </a:r>
            <a:r>
              <a:rPr lang="en-US" dirty="0">
                <a:solidFill>
                  <a:srgbClr val="101D49"/>
                </a:solidFill>
                <a:highlight>
                  <a:srgbClr val="FFFF00"/>
                </a:highlight>
                <a:latin typeface="Times New Roman" panose="02020603050405020304" pitchFamily="18" charset="0"/>
                <a:cs typeface="Times New Roman" panose="02020603050405020304" pitchFamily="18" charset="0"/>
              </a:rPr>
              <a:t>  </a:t>
            </a:r>
          </a:p>
          <a:p>
            <a:pPr algn="ctr"/>
            <a:endParaRPr lang="en-US" dirty="0"/>
          </a:p>
        </p:txBody>
      </p:sp>
      <p:sp>
        <p:nvSpPr>
          <p:cNvPr id="2" name="Slide Number Placeholder 1">
            <a:extLst>
              <a:ext uri="{FF2B5EF4-FFF2-40B4-BE49-F238E27FC236}">
                <a16:creationId xmlns:a16="http://schemas.microsoft.com/office/drawing/2014/main" id="{AF23F23E-F10B-F04F-EEF4-1C3B81740CF7}"/>
              </a:ext>
            </a:extLst>
          </p:cNvPr>
          <p:cNvSpPr>
            <a:spLocks noGrp="1"/>
          </p:cNvSpPr>
          <p:nvPr>
            <p:ph type="sldNum" sz="quarter" idx="12"/>
          </p:nvPr>
        </p:nvSpPr>
        <p:spPr/>
        <p:txBody>
          <a:bodyPr/>
          <a:lstStyle/>
          <a:p>
            <a:fld id="{33943F3E-CE48-48F4-A664-D93E49928CBC}" type="slidenum">
              <a:rPr lang="en-US" smtClean="0"/>
              <a:pPr/>
              <a:t>45</a:t>
            </a:fld>
            <a:endParaRPr lang="en-US" dirty="0"/>
          </a:p>
        </p:txBody>
      </p:sp>
    </p:spTree>
    <p:extLst>
      <p:ext uri="{BB962C8B-B14F-4D97-AF65-F5344CB8AC3E}">
        <p14:creationId xmlns:p14="http://schemas.microsoft.com/office/powerpoint/2010/main" val="1676371153"/>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bg>
      <p:bgPr>
        <a:solidFill>
          <a:srgbClr val="101D49"/>
        </a:solidFill>
        <a:effectLst/>
      </p:bgPr>
    </p:bg>
    <p:spTree>
      <p:nvGrpSpPr>
        <p:cNvPr id="1" name=""/>
        <p:cNvGrpSpPr/>
        <p:nvPr/>
      </p:nvGrpSpPr>
      <p:grpSpPr>
        <a:xfrm>
          <a:off x="0" y="0"/>
          <a:ext cx="0" cy="0"/>
          <a:chOff x="0" y="0"/>
          <a:chExt cx="0" cy="0"/>
        </a:xfrm>
      </p:grpSpPr>
      <p:sp>
        <p:nvSpPr>
          <p:cNvPr id="5" name="Title 4"/>
          <p:cNvSpPr>
            <a:spLocks noGrp="1"/>
          </p:cNvSpPr>
          <p:nvPr>
            <p:ph type="ctrTitle"/>
          </p:nvPr>
        </p:nvSpPr>
        <p:spPr>
          <a:xfrm>
            <a:off x="1166647" y="1531661"/>
            <a:ext cx="7672553" cy="3923207"/>
          </a:xfrm>
        </p:spPr>
        <p:txBody>
          <a:bodyPr/>
          <a:lstStyle/>
          <a:p>
            <a:pPr marL="342900" lvl="0" indent="-342900" defTabSz="914400">
              <a:lnSpc>
                <a:spcPct val="100000"/>
              </a:lnSpc>
              <a:spcBef>
                <a:spcPct val="20000"/>
              </a:spcBef>
              <a:defRPr/>
            </a:pPr>
            <a:br>
              <a:rPr lang="en-US" sz="6000" b="1" cap="none" dirty="0">
                <a:latin typeface="+mn-lt"/>
              </a:rPr>
            </a:br>
            <a:br>
              <a:rPr lang="en-US" sz="6000" b="1" cap="none" dirty="0">
                <a:latin typeface="+mn-lt"/>
              </a:rPr>
            </a:br>
            <a:br>
              <a:rPr lang="en-US" sz="6000" b="1" cap="none" dirty="0">
                <a:latin typeface="+mn-lt"/>
              </a:rPr>
            </a:br>
            <a:br>
              <a:rPr lang="en-US" sz="6000" b="1" cap="none" dirty="0">
                <a:latin typeface="+mn-lt"/>
              </a:rPr>
            </a:br>
            <a:br>
              <a:rPr lang="en-US" sz="6000" b="1" cap="none" dirty="0">
                <a:latin typeface="+mn-lt"/>
              </a:rPr>
            </a:br>
            <a:br>
              <a:rPr lang="en-US" sz="6000" b="1" cap="none" dirty="0">
                <a:latin typeface="+mn-lt"/>
              </a:rPr>
            </a:br>
            <a:br>
              <a:rPr lang="en-US" sz="6000" b="1" cap="none" dirty="0">
                <a:latin typeface="+mn-lt"/>
              </a:rPr>
            </a:br>
            <a:br>
              <a:rPr lang="en-US" sz="6000" b="1" cap="none" dirty="0">
                <a:latin typeface="+mn-lt"/>
              </a:rPr>
            </a:br>
            <a:br>
              <a:rPr lang="en-US" sz="6000" b="1" cap="none" dirty="0">
                <a:latin typeface="+mn-lt"/>
              </a:rPr>
            </a:br>
            <a:br>
              <a:rPr lang="en-US" sz="6000" b="1" cap="none" dirty="0">
                <a:latin typeface="+mn-lt"/>
              </a:rPr>
            </a:br>
            <a:br>
              <a:rPr lang="en-US" sz="6000" b="1" cap="none" dirty="0">
                <a:latin typeface="+mn-lt"/>
              </a:rPr>
            </a:br>
            <a:br>
              <a:rPr lang="en-US" sz="6000" b="1" cap="none" dirty="0">
                <a:latin typeface="+mn-lt"/>
              </a:rPr>
            </a:br>
            <a:br>
              <a:rPr lang="en-US" sz="6000" b="1" cap="none" dirty="0">
                <a:latin typeface="+mn-lt"/>
              </a:rPr>
            </a:br>
            <a:br>
              <a:rPr lang="en-US" sz="6000" b="1" cap="none" dirty="0">
                <a:latin typeface="+mn-lt"/>
              </a:rPr>
            </a:br>
            <a:br>
              <a:rPr lang="en-US" sz="6000" b="1" cap="none" dirty="0">
                <a:latin typeface="+mn-lt"/>
              </a:rPr>
            </a:br>
            <a:br>
              <a:rPr lang="en-US" sz="6000" b="1" cap="none" dirty="0">
                <a:latin typeface="+mn-lt"/>
              </a:rPr>
            </a:br>
            <a:br>
              <a:rPr lang="en-US" sz="6000" b="1" cap="none" dirty="0">
                <a:latin typeface="+mn-lt"/>
              </a:rPr>
            </a:br>
            <a:br>
              <a:rPr lang="en-US" sz="6000" b="1" cap="none" dirty="0">
                <a:latin typeface="+mn-lt"/>
              </a:rPr>
            </a:br>
            <a:br>
              <a:rPr lang="en-US" sz="6000" b="1" cap="none" dirty="0">
                <a:latin typeface="+mn-lt"/>
              </a:rPr>
            </a:br>
            <a:br>
              <a:rPr lang="en-US" sz="6000" b="1" cap="none" dirty="0">
                <a:latin typeface="+mn-lt"/>
              </a:rPr>
            </a:br>
            <a:br>
              <a:rPr lang="en-US" sz="6000" b="1" cap="none" dirty="0">
                <a:latin typeface="+mn-lt"/>
              </a:rPr>
            </a:br>
            <a:br>
              <a:rPr lang="en-US" sz="6000" b="1" cap="none" dirty="0">
                <a:latin typeface="+mn-lt"/>
              </a:rPr>
            </a:br>
            <a:br>
              <a:rPr lang="en-US" sz="6000" b="1" cap="none" dirty="0">
                <a:latin typeface="+mn-lt"/>
              </a:rPr>
            </a:br>
            <a:br>
              <a:rPr lang="en-US" sz="6000" b="1" cap="none" dirty="0">
                <a:latin typeface="+mn-lt"/>
              </a:rPr>
            </a:br>
            <a:br>
              <a:rPr lang="en-US" sz="6000" b="1" cap="none" dirty="0">
                <a:latin typeface="+mn-lt"/>
              </a:rPr>
            </a:br>
            <a:br>
              <a:rPr lang="en-US" sz="6000" b="1" cap="none" dirty="0">
                <a:latin typeface="+mn-lt"/>
              </a:rPr>
            </a:br>
            <a:br>
              <a:rPr lang="en-US" sz="6000" b="1" cap="none" dirty="0">
                <a:latin typeface="+mn-lt"/>
              </a:rPr>
            </a:br>
            <a:r>
              <a:rPr lang="en-US" sz="5400" b="1" cap="none" dirty="0">
                <a:latin typeface="+mn-lt"/>
              </a:rPr>
              <a:t>Thank You!</a:t>
            </a:r>
            <a:br>
              <a:rPr lang="en-US" sz="2800" b="1" dirty="0">
                <a:latin typeface="+mn-lt"/>
              </a:rPr>
            </a:br>
            <a:r>
              <a:rPr lang="en-US" sz="2800" b="1" dirty="0">
                <a:latin typeface="+mn-lt"/>
              </a:rPr>
              <a:t>Syed Mohammad</a:t>
            </a:r>
            <a:br>
              <a:rPr lang="en-US" sz="2400" b="1" cap="none" dirty="0">
                <a:solidFill>
                  <a:srgbClr val="FF0000"/>
                </a:solidFill>
                <a:latin typeface="+mn-lt"/>
                <a:cs typeface="Times New Roman" pitchFamily="18" charset="0"/>
              </a:rPr>
            </a:br>
            <a:r>
              <a:rPr lang="en-US" sz="2400" b="1" cap="none" dirty="0">
                <a:solidFill>
                  <a:srgbClr val="FF0000"/>
                </a:solidFill>
                <a:latin typeface="+mn-lt"/>
                <a:cs typeface="Times New Roman" pitchFamily="18" charset="0"/>
                <a:hlinkClick r:id="rId3"/>
              </a:rPr>
              <a:t>smohammad@idoa.in.gov</a:t>
            </a:r>
            <a:r>
              <a:rPr lang="en-US" sz="2400" b="1" cap="none" dirty="0">
                <a:solidFill>
                  <a:srgbClr val="FF0000"/>
                </a:solidFill>
                <a:latin typeface="+mn-lt"/>
                <a:cs typeface="Times New Roman" pitchFamily="18" charset="0"/>
              </a:rPr>
              <a:t> </a:t>
            </a:r>
            <a:br>
              <a:rPr lang="en-US" sz="2400" b="1" cap="none" dirty="0">
                <a:solidFill>
                  <a:srgbClr val="FF0000"/>
                </a:solidFill>
                <a:latin typeface="+mn-lt"/>
                <a:cs typeface="Times New Roman" pitchFamily="18" charset="0"/>
              </a:rPr>
            </a:br>
            <a:br>
              <a:rPr lang="en-US" sz="2400" b="1" dirty="0">
                <a:solidFill>
                  <a:srgbClr val="FF0000"/>
                </a:solidFill>
                <a:latin typeface="+mn-lt"/>
                <a:cs typeface="Times New Roman" pitchFamily="18" charset="0"/>
              </a:rPr>
            </a:br>
            <a:r>
              <a:rPr lang="en-US" sz="2400" b="1" cap="none" dirty="0">
                <a:solidFill>
                  <a:srgbClr val="002060"/>
                </a:solidFill>
                <a:latin typeface="+mn-lt"/>
                <a:cs typeface="Times New Roman" pitchFamily="18" charset="0"/>
              </a:rPr>
              <a:t>Division Of Supplier Diversity</a:t>
            </a:r>
            <a:br>
              <a:rPr lang="en-US" sz="2400" b="1" cap="none" dirty="0">
                <a:solidFill>
                  <a:srgbClr val="FF0000"/>
                </a:solidFill>
                <a:latin typeface="+mn-lt"/>
                <a:cs typeface="Times New Roman" pitchFamily="18" charset="0"/>
              </a:rPr>
            </a:br>
            <a:r>
              <a:rPr lang="en-US" sz="2400" b="1" cap="none" dirty="0">
                <a:solidFill>
                  <a:srgbClr val="FF0000"/>
                </a:solidFill>
                <a:latin typeface="+mn-lt"/>
                <a:cs typeface="Times New Roman" pitchFamily="18" charset="0"/>
                <a:hlinkClick r:id="rId4"/>
              </a:rPr>
              <a:t>mwbecompliance@idoa.in.gov</a:t>
            </a:r>
            <a:r>
              <a:rPr lang="en-US" sz="2400" b="1" cap="none" dirty="0">
                <a:solidFill>
                  <a:srgbClr val="FF0000"/>
                </a:solidFill>
                <a:latin typeface="+mn-lt"/>
                <a:cs typeface="Times New Roman" pitchFamily="18" charset="0"/>
              </a:rPr>
              <a:t> </a:t>
            </a:r>
            <a:br>
              <a:rPr lang="en-US" sz="2400" b="1" cap="none" dirty="0">
                <a:solidFill>
                  <a:srgbClr val="FF0000"/>
                </a:solidFill>
                <a:latin typeface="+mn-lt"/>
                <a:cs typeface="Times New Roman" pitchFamily="18" charset="0"/>
              </a:rPr>
            </a:br>
            <a:r>
              <a:rPr lang="en-US" sz="2400" b="1" cap="none" dirty="0">
                <a:solidFill>
                  <a:srgbClr val="FF0000"/>
                </a:solidFill>
                <a:latin typeface="+mn-lt"/>
                <a:cs typeface="Times New Roman" pitchFamily="18" charset="0"/>
                <a:hlinkClick r:id="rId5"/>
              </a:rPr>
              <a:t>www.in.gov/idoa/mwbe/payaudit.htm</a:t>
            </a:r>
            <a:r>
              <a:rPr lang="en-US" sz="2400" b="1" cap="none" dirty="0">
                <a:solidFill>
                  <a:srgbClr val="FF0000"/>
                </a:solidFill>
                <a:latin typeface="+mn-lt"/>
                <a:cs typeface="Times New Roman" pitchFamily="18" charset="0"/>
              </a:rPr>
              <a:t> </a:t>
            </a:r>
            <a:br>
              <a:rPr lang="en-US" sz="2400" b="1" cap="none" dirty="0">
                <a:solidFill>
                  <a:srgbClr val="FF0000"/>
                </a:solidFill>
                <a:latin typeface="+mn-lt"/>
                <a:cs typeface="Times New Roman" pitchFamily="18" charset="0"/>
              </a:rPr>
            </a:br>
            <a:r>
              <a:rPr lang="en-US" sz="2400" b="1" cap="none" dirty="0">
                <a:solidFill>
                  <a:srgbClr val="FF0000"/>
                </a:solidFill>
                <a:latin typeface="+mn-lt"/>
                <a:cs typeface="Times New Roman" pitchFamily="18" charset="0"/>
              </a:rPr>
              <a:t> </a:t>
            </a:r>
            <a:endParaRPr lang="en-US" sz="2400" b="1" dirty="0">
              <a:latin typeface="+mn-lt"/>
            </a:endParaRPr>
          </a:p>
        </p:txBody>
      </p:sp>
      <p:sp>
        <p:nvSpPr>
          <p:cNvPr id="2" name="Slide Number Placeholder 1">
            <a:extLst>
              <a:ext uri="{FF2B5EF4-FFF2-40B4-BE49-F238E27FC236}">
                <a16:creationId xmlns:a16="http://schemas.microsoft.com/office/drawing/2014/main" id="{AEEA0EB6-C9E7-D194-E029-C59504678A2E}"/>
              </a:ext>
            </a:extLst>
          </p:cNvPr>
          <p:cNvSpPr>
            <a:spLocks noGrp="1"/>
          </p:cNvSpPr>
          <p:nvPr>
            <p:ph type="sldNum" sz="quarter" idx="12"/>
          </p:nvPr>
        </p:nvSpPr>
        <p:spPr/>
        <p:txBody>
          <a:bodyPr/>
          <a:lstStyle/>
          <a:p>
            <a:fld id="{33943F3E-CE48-48F4-A664-D93E49928CBC}" type="slidenum">
              <a:rPr lang="en-US" smtClean="0"/>
              <a:pPr/>
              <a:t>46</a:t>
            </a:fld>
            <a:endParaRPr lang="en-US" dirty="0"/>
          </a:p>
        </p:txBody>
      </p:sp>
    </p:spTree>
    <p:extLst>
      <p:ext uri="{BB962C8B-B14F-4D97-AF65-F5344CB8AC3E}">
        <p14:creationId xmlns:p14="http://schemas.microsoft.com/office/powerpoint/2010/main" val="12607339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latin typeface="Times New Roman" panose="02020603050405020304" pitchFamily="18" charset="0"/>
                <a:cs typeface="Times New Roman" panose="02020603050405020304" pitchFamily="18" charset="0"/>
              </a:rPr>
              <a:t>Goals of the RFP</a:t>
            </a:r>
          </a:p>
        </p:txBody>
      </p:sp>
      <p:sp>
        <p:nvSpPr>
          <p:cNvPr id="6" name="Content Placeholder 5"/>
          <p:cNvSpPr>
            <a:spLocks noGrp="1"/>
          </p:cNvSpPr>
          <p:nvPr>
            <p:ph idx="1"/>
          </p:nvPr>
        </p:nvSpPr>
        <p:spPr>
          <a:xfrm>
            <a:off x="1054100" y="1912883"/>
            <a:ext cx="9918700" cy="4424417"/>
          </a:xfrm>
        </p:spPr>
        <p:txBody>
          <a:bodyPr>
            <a:normAutofit fontScale="92500" lnSpcReduction="20000"/>
          </a:bodyPr>
          <a:lstStyle/>
          <a:p>
            <a:pPr marL="0" indent="0">
              <a:spcBef>
                <a:spcPts val="0"/>
              </a:spcBef>
              <a:spcAft>
                <a:spcPts val="0"/>
              </a:spcAft>
              <a:buNone/>
            </a:pPr>
            <a:r>
              <a:rPr lang="en-US" sz="2400" dirty="0">
                <a:solidFill>
                  <a:srgbClr val="101D49"/>
                </a:solidFill>
                <a:latin typeface="Times New Roman" panose="02020603050405020304" pitchFamily="18" charset="0"/>
                <a:cs typeface="Times New Roman" panose="02020603050405020304" pitchFamily="18" charset="0"/>
              </a:rPr>
              <a:t>The primary goals of this RFP are to find a true, trusted vendor partner that: </a:t>
            </a:r>
          </a:p>
          <a:p>
            <a:pPr>
              <a:spcBef>
                <a:spcPts val="0"/>
              </a:spcBef>
              <a:spcAft>
                <a:spcPts val="0"/>
              </a:spcAft>
            </a:pPr>
            <a:endParaRPr lang="en-US" sz="2400" dirty="0">
              <a:solidFill>
                <a:srgbClr val="101D49"/>
              </a:solidFill>
              <a:latin typeface="Times New Roman" panose="02020603050405020304" pitchFamily="18" charset="0"/>
              <a:cs typeface="Times New Roman" panose="02020603050405020304" pitchFamily="18" charset="0"/>
            </a:endParaRPr>
          </a:p>
          <a:p>
            <a:pPr>
              <a:spcBef>
                <a:spcPts val="0"/>
              </a:spcBef>
              <a:spcAft>
                <a:spcPts val="0"/>
              </a:spcAft>
            </a:pPr>
            <a:r>
              <a:rPr lang="en-US" sz="2400" dirty="0">
                <a:solidFill>
                  <a:srgbClr val="101D49"/>
                </a:solidFill>
                <a:latin typeface="Times New Roman" panose="02020603050405020304" pitchFamily="18" charset="0"/>
                <a:cs typeface="Times New Roman" panose="02020603050405020304" pitchFamily="18" charset="0"/>
              </a:rPr>
              <a:t>Can support our digital journey and prepare the State for continued future growth and development; </a:t>
            </a:r>
          </a:p>
          <a:p>
            <a:pPr>
              <a:spcBef>
                <a:spcPts val="0"/>
              </a:spcBef>
              <a:spcAft>
                <a:spcPts val="0"/>
              </a:spcAft>
            </a:pPr>
            <a:endParaRPr lang="en-US" sz="2400" dirty="0">
              <a:solidFill>
                <a:srgbClr val="101D49"/>
              </a:solidFill>
              <a:latin typeface="Times New Roman" panose="02020603050405020304" pitchFamily="18" charset="0"/>
              <a:cs typeface="Times New Roman" panose="02020603050405020304" pitchFamily="18" charset="0"/>
            </a:endParaRPr>
          </a:p>
          <a:p>
            <a:pPr>
              <a:spcBef>
                <a:spcPts val="0"/>
              </a:spcBef>
              <a:spcAft>
                <a:spcPts val="0"/>
              </a:spcAft>
            </a:pPr>
            <a:r>
              <a:rPr lang="en-US" sz="2400" dirty="0">
                <a:solidFill>
                  <a:srgbClr val="101D49"/>
                </a:solidFill>
                <a:latin typeface="Times New Roman" panose="02020603050405020304" pitchFamily="18" charset="0"/>
                <a:cs typeface="Times New Roman" panose="02020603050405020304" pitchFamily="18" charset="0"/>
              </a:rPr>
              <a:t>Can provide industry proven leadership, best practices and recommendations for continuous improvement across the State’s digital footprint; </a:t>
            </a:r>
          </a:p>
          <a:p>
            <a:pPr>
              <a:spcBef>
                <a:spcPts val="0"/>
              </a:spcBef>
              <a:spcAft>
                <a:spcPts val="0"/>
              </a:spcAft>
            </a:pPr>
            <a:endParaRPr lang="en-US" sz="2400" dirty="0">
              <a:solidFill>
                <a:srgbClr val="101D49"/>
              </a:solidFill>
              <a:latin typeface="Times New Roman" panose="02020603050405020304" pitchFamily="18" charset="0"/>
              <a:cs typeface="Times New Roman" panose="02020603050405020304" pitchFamily="18" charset="0"/>
            </a:endParaRPr>
          </a:p>
          <a:p>
            <a:pPr>
              <a:spcBef>
                <a:spcPts val="0"/>
              </a:spcBef>
              <a:spcAft>
                <a:spcPts val="0"/>
              </a:spcAft>
            </a:pPr>
            <a:r>
              <a:rPr lang="en-US" sz="2400" dirty="0">
                <a:solidFill>
                  <a:srgbClr val="101D49"/>
                </a:solidFill>
                <a:latin typeface="Times New Roman" panose="02020603050405020304" pitchFamily="18" charset="0"/>
                <a:cs typeface="Times New Roman" panose="02020603050405020304" pitchFamily="18" charset="0"/>
              </a:rPr>
              <a:t>Can provide day-to-day operational support of the technology infrastructure that supports the states full digital footprint for web services; </a:t>
            </a:r>
          </a:p>
          <a:p>
            <a:pPr>
              <a:spcBef>
                <a:spcPts val="0"/>
              </a:spcBef>
              <a:spcAft>
                <a:spcPts val="0"/>
              </a:spcAft>
            </a:pPr>
            <a:endParaRPr lang="en-US" sz="2400" dirty="0">
              <a:solidFill>
                <a:srgbClr val="101D49"/>
              </a:solidFill>
              <a:latin typeface="Times New Roman" panose="02020603050405020304" pitchFamily="18" charset="0"/>
              <a:cs typeface="Times New Roman" panose="02020603050405020304" pitchFamily="18" charset="0"/>
            </a:endParaRPr>
          </a:p>
          <a:p>
            <a:pPr>
              <a:spcBef>
                <a:spcPts val="0"/>
              </a:spcBef>
              <a:spcAft>
                <a:spcPts val="0"/>
              </a:spcAft>
            </a:pPr>
            <a:r>
              <a:rPr lang="en-US" sz="2400" dirty="0">
                <a:solidFill>
                  <a:srgbClr val="101D49"/>
                </a:solidFill>
                <a:latin typeface="Times New Roman" panose="02020603050405020304" pitchFamily="18" charset="0"/>
                <a:cs typeface="Times New Roman" panose="02020603050405020304" pitchFamily="18" charset="0"/>
              </a:rPr>
              <a:t>Can identify revenue generating opportunities that support the enhanced access to government services at multiple levels; </a:t>
            </a:r>
          </a:p>
          <a:p>
            <a:pPr>
              <a:spcBef>
                <a:spcPts val="0"/>
              </a:spcBef>
              <a:spcAft>
                <a:spcPts val="0"/>
              </a:spcAft>
            </a:pPr>
            <a:endParaRPr lang="en-US" sz="2400" dirty="0">
              <a:solidFill>
                <a:srgbClr val="101D49"/>
              </a:solidFill>
              <a:latin typeface="Times New Roman" panose="02020603050405020304" pitchFamily="18" charset="0"/>
              <a:cs typeface="Times New Roman" panose="02020603050405020304" pitchFamily="18" charset="0"/>
            </a:endParaRPr>
          </a:p>
          <a:p>
            <a:pPr>
              <a:spcBef>
                <a:spcPts val="0"/>
              </a:spcBef>
              <a:spcAft>
                <a:spcPts val="0"/>
              </a:spcAft>
            </a:pPr>
            <a:r>
              <a:rPr lang="en-US" sz="2400" dirty="0">
                <a:solidFill>
                  <a:srgbClr val="101D49"/>
                </a:solidFill>
                <a:latin typeface="Times New Roman" panose="02020603050405020304" pitchFamily="18" charset="0"/>
                <a:cs typeface="Times New Roman" panose="02020603050405020304" pitchFamily="18" charset="0"/>
              </a:rPr>
              <a:t>Can prioritize the constituent experience and deliver technology that connects services in a way that is meaningful. </a:t>
            </a:r>
          </a:p>
        </p:txBody>
      </p:sp>
      <p:sp>
        <p:nvSpPr>
          <p:cNvPr id="2" name="Slide Number Placeholder 1">
            <a:extLst>
              <a:ext uri="{FF2B5EF4-FFF2-40B4-BE49-F238E27FC236}">
                <a16:creationId xmlns:a16="http://schemas.microsoft.com/office/drawing/2014/main" id="{8C4D2567-A329-506B-9DBB-2FFCC8AD831A}"/>
              </a:ext>
            </a:extLst>
          </p:cNvPr>
          <p:cNvSpPr>
            <a:spLocks noGrp="1"/>
          </p:cNvSpPr>
          <p:nvPr>
            <p:ph type="sldNum" sz="quarter" idx="12"/>
          </p:nvPr>
        </p:nvSpPr>
        <p:spPr/>
        <p:txBody>
          <a:bodyPr/>
          <a:lstStyle/>
          <a:p>
            <a:fld id="{33943F3E-CE48-48F4-A664-D93E49928CBC}" type="slidenum">
              <a:rPr lang="en-US" smtClean="0"/>
              <a:pPr/>
              <a:t>5</a:t>
            </a:fld>
            <a:endParaRPr lang="en-US" dirty="0"/>
          </a:p>
        </p:txBody>
      </p:sp>
    </p:spTree>
    <p:extLst>
      <p:ext uri="{BB962C8B-B14F-4D97-AF65-F5344CB8AC3E}">
        <p14:creationId xmlns:p14="http://schemas.microsoft.com/office/powerpoint/2010/main" val="217318513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latin typeface="Times New Roman" panose="02020603050405020304" pitchFamily="18" charset="0"/>
                <a:cs typeface="Times New Roman" panose="02020603050405020304" pitchFamily="18" charset="0"/>
              </a:rPr>
              <a:t>Background</a:t>
            </a:r>
            <a:endParaRPr lang="en-US" sz="4000" dirty="0">
              <a:latin typeface="Times New Roman" panose="02020603050405020304" pitchFamily="18" charset="0"/>
              <a:cs typeface="Times New Roman" panose="02020603050405020304" pitchFamily="18" charset="0"/>
            </a:endParaRPr>
          </a:p>
        </p:txBody>
      </p:sp>
      <p:sp>
        <p:nvSpPr>
          <p:cNvPr id="6" name="Content Placeholder 5"/>
          <p:cNvSpPr>
            <a:spLocks noGrp="1"/>
          </p:cNvSpPr>
          <p:nvPr>
            <p:ph idx="1"/>
          </p:nvPr>
        </p:nvSpPr>
        <p:spPr>
          <a:xfrm>
            <a:off x="876300" y="1448802"/>
            <a:ext cx="10439400" cy="3960395"/>
          </a:xfrm>
        </p:spPr>
        <p:txBody>
          <a:bodyPr>
            <a:noAutofit/>
          </a:bodyPr>
          <a:lstStyle/>
          <a:p>
            <a:pPr marL="0" marR="0" lvl="0" indent="0">
              <a:spcBef>
                <a:spcPts val="0"/>
              </a:spcBef>
              <a:spcAft>
                <a:spcPts val="0"/>
              </a:spcAft>
              <a:buNone/>
            </a:pPr>
            <a:endParaRPr lang="en-US" sz="1600" dirty="0">
              <a:solidFill>
                <a:srgbClr val="101D49"/>
              </a:solidFill>
              <a:latin typeface="Times New Roman" panose="02020603050405020304" pitchFamily="18" charset="0"/>
              <a:ea typeface="Calibri" panose="020F0502020204030204" pitchFamily="34" charset="0"/>
              <a:cs typeface="Times New Roman" panose="02020603050405020304" pitchFamily="18" charset="0"/>
            </a:endParaRPr>
          </a:p>
          <a:p>
            <a:pPr marL="0" marR="0" lvl="0" indent="0" algn="ctr">
              <a:spcBef>
                <a:spcPts val="0"/>
              </a:spcBef>
              <a:spcAft>
                <a:spcPts val="0"/>
              </a:spcAft>
              <a:buNone/>
            </a:pPr>
            <a:endParaRPr lang="en-US" sz="1600" dirty="0">
              <a:solidFill>
                <a:srgbClr val="101D49"/>
              </a:solidFill>
              <a:latin typeface="Times New Roman" panose="02020603050405020304" pitchFamily="18" charset="0"/>
              <a:ea typeface="Times New Roman" panose="02020603050405020304" pitchFamily="18" charset="0"/>
              <a:cs typeface="Times New Roman" panose="02020603050405020304" pitchFamily="18" charset="0"/>
            </a:endParaRPr>
          </a:p>
        </p:txBody>
      </p:sp>
      <p:sp>
        <p:nvSpPr>
          <p:cNvPr id="8" name="Content Placeholder 5">
            <a:extLst>
              <a:ext uri="{FF2B5EF4-FFF2-40B4-BE49-F238E27FC236}">
                <a16:creationId xmlns:a16="http://schemas.microsoft.com/office/drawing/2014/main" id="{6E9BB4B7-1ADA-926E-9523-CD7F958F700B}"/>
              </a:ext>
            </a:extLst>
          </p:cNvPr>
          <p:cNvSpPr txBox="1">
            <a:spLocks/>
          </p:cNvSpPr>
          <p:nvPr/>
        </p:nvSpPr>
        <p:spPr>
          <a:xfrm>
            <a:off x="1054100" y="2057404"/>
            <a:ext cx="9918700" cy="4279896"/>
          </a:xfrm>
          <a:prstGeom prst="rect">
            <a:avLst/>
          </a:prstGeom>
        </p:spPr>
        <p:txBody>
          <a:bodyPr vert="horz" lIns="91440" tIns="45720" rIns="91440" bIns="45720" rtlCol="0">
            <a:normAutofit fontScale="85000" lnSpcReduction="20000"/>
          </a:bodyPr>
          <a:lstStyle>
            <a:lvl1pPr marL="384038" indent="-384038" algn="l" defTabSz="914377" rtl="0" eaLnBrk="1" latinLnBrk="0" hangingPunct="1">
              <a:lnSpc>
                <a:spcPct val="94000"/>
              </a:lnSpc>
              <a:spcBef>
                <a:spcPts val="1000"/>
              </a:spcBef>
              <a:spcAft>
                <a:spcPts val="200"/>
              </a:spcAft>
              <a:buFont typeface="Franklin Gothic Book" panose="020B0503020102020204" pitchFamily="34" charset="0"/>
              <a:buChar char="■"/>
              <a:defRPr sz="2000" kern="1200" baseline="0">
                <a:solidFill>
                  <a:schemeClr val="tx2"/>
                </a:solidFill>
                <a:latin typeface="+mn-lt"/>
                <a:ea typeface="+mn-ea"/>
                <a:cs typeface="+mn-cs"/>
              </a:defRPr>
            </a:lvl1pPr>
            <a:lvl2pPr marL="914377" indent="-384038" algn="l" defTabSz="914377" rtl="0" eaLnBrk="1" latinLnBrk="0" hangingPunct="1">
              <a:lnSpc>
                <a:spcPct val="94000"/>
              </a:lnSpc>
              <a:spcBef>
                <a:spcPts val="500"/>
              </a:spcBef>
              <a:spcAft>
                <a:spcPts val="200"/>
              </a:spcAft>
              <a:buFont typeface="Franklin Gothic Book" panose="020B0503020102020204" pitchFamily="34" charset="0"/>
              <a:buChar char="–"/>
              <a:defRPr sz="2000" i="1" kern="1200" baseline="0">
                <a:solidFill>
                  <a:schemeClr val="tx2"/>
                </a:solidFill>
                <a:latin typeface="+mn-lt"/>
                <a:ea typeface="+mn-ea"/>
                <a:cs typeface="+mn-cs"/>
              </a:defRPr>
            </a:lvl2pPr>
            <a:lvl3pPr marL="1371566" indent="-384038" algn="l" defTabSz="914377" rtl="0" eaLnBrk="1" latinLnBrk="0" hangingPunct="1">
              <a:lnSpc>
                <a:spcPct val="94000"/>
              </a:lnSpc>
              <a:spcBef>
                <a:spcPts val="500"/>
              </a:spcBef>
              <a:spcAft>
                <a:spcPts val="200"/>
              </a:spcAft>
              <a:buFont typeface="Franklin Gothic Book" panose="020B0503020102020204" pitchFamily="34" charset="0"/>
              <a:buChar char="■"/>
              <a:defRPr sz="1800" kern="1200" baseline="0">
                <a:solidFill>
                  <a:schemeClr val="tx2"/>
                </a:solidFill>
                <a:latin typeface="+mn-lt"/>
                <a:ea typeface="+mn-ea"/>
                <a:cs typeface="+mn-cs"/>
              </a:defRPr>
            </a:lvl3pPr>
            <a:lvl4pPr marL="1828754" indent="-384038" algn="l" defTabSz="914377" rtl="0" eaLnBrk="1" latinLnBrk="0" hangingPunct="1">
              <a:lnSpc>
                <a:spcPct val="94000"/>
              </a:lnSpc>
              <a:spcBef>
                <a:spcPts val="500"/>
              </a:spcBef>
              <a:spcAft>
                <a:spcPts val="200"/>
              </a:spcAft>
              <a:buFont typeface="Franklin Gothic Book" panose="020B0503020102020204" pitchFamily="34" charset="0"/>
              <a:buChar char="–"/>
              <a:defRPr sz="1800" i="1" kern="1200" baseline="0">
                <a:solidFill>
                  <a:schemeClr val="tx2"/>
                </a:solidFill>
                <a:latin typeface="+mn-lt"/>
                <a:ea typeface="+mn-ea"/>
                <a:cs typeface="+mn-cs"/>
              </a:defRPr>
            </a:lvl4pPr>
            <a:lvl5pPr marL="2285943" indent="-384038" algn="l" defTabSz="914377" rtl="0" eaLnBrk="1" latinLnBrk="0" hangingPunct="1">
              <a:lnSpc>
                <a:spcPct val="94000"/>
              </a:lnSpc>
              <a:spcBef>
                <a:spcPts val="500"/>
              </a:spcBef>
              <a:spcAft>
                <a:spcPts val="200"/>
              </a:spcAft>
              <a:buFont typeface="Franklin Gothic Book" panose="020B0503020102020204" pitchFamily="34" charset="0"/>
              <a:buChar char="■"/>
              <a:defRPr sz="1600" kern="1200" baseline="0">
                <a:solidFill>
                  <a:schemeClr val="tx2"/>
                </a:solidFill>
                <a:latin typeface="+mn-lt"/>
                <a:ea typeface="+mn-ea"/>
                <a:cs typeface="+mn-cs"/>
              </a:defRPr>
            </a:lvl5pPr>
            <a:lvl6pPr marL="2743131" indent="-384038" algn="l" defTabSz="914377" rtl="0" eaLnBrk="1" latinLnBrk="0" hangingPunct="1">
              <a:lnSpc>
                <a:spcPct val="94000"/>
              </a:lnSpc>
              <a:spcBef>
                <a:spcPts val="500"/>
              </a:spcBef>
              <a:spcAft>
                <a:spcPts val="200"/>
              </a:spcAft>
              <a:buFont typeface="Franklin Gothic Book" panose="020B0503020102020204" pitchFamily="34" charset="0"/>
              <a:buChar char="–"/>
              <a:defRPr sz="1600" i="1" kern="1200" baseline="0">
                <a:solidFill>
                  <a:schemeClr val="tx2"/>
                </a:solidFill>
                <a:latin typeface="+mn-lt"/>
                <a:ea typeface="+mn-ea"/>
                <a:cs typeface="+mn-cs"/>
              </a:defRPr>
            </a:lvl6pPr>
            <a:lvl7pPr marL="3200320" indent="-384038" algn="l" defTabSz="914377"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7pPr>
            <a:lvl8pPr marL="3657509" indent="-384038" algn="l" defTabSz="914377" rtl="0" eaLnBrk="1" latinLnBrk="0" hangingPunct="1">
              <a:lnSpc>
                <a:spcPct val="94000"/>
              </a:lnSpc>
              <a:spcBef>
                <a:spcPts val="500"/>
              </a:spcBef>
              <a:spcAft>
                <a:spcPts val="200"/>
              </a:spcAft>
              <a:buFont typeface="Franklin Gothic Book" panose="020B0503020102020204" pitchFamily="34" charset="0"/>
              <a:buChar char="–"/>
              <a:defRPr sz="1400" i="1" kern="1200" baseline="0">
                <a:solidFill>
                  <a:schemeClr val="tx2"/>
                </a:solidFill>
                <a:latin typeface="+mn-lt"/>
                <a:ea typeface="+mn-ea"/>
                <a:cs typeface="+mn-cs"/>
              </a:defRPr>
            </a:lvl8pPr>
            <a:lvl9pPr marL="4114697" indent="-384038" algn="l" defTabSz="914377"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9pPr>
          </a:lstStyle>
          <a:p>
            <a:pPr>
              <a:spcBef>
                <a:spcPts val="0"/>
              </a:spcBef>
              <a:spcAft>
                <a:spcPts val="0"/>
              </a:spcAft>
            </a:pPr>
            <a:r>
              <a:rPr lang="en-US" sz="2400" dirty="0">
                <a:solidFill>
                  <a:srgbClr val="101D49"/>
                </a:solidFill>
                <a:latin typeface="Times New Roman" panose="02020603050405020304" pitchFamily="18" charset="0"/>
                <a:cs typeface="Times New Roman" panose="02020603050405020304" pitchFamily="18" charset="0"/>
              </a:rPr>
              <a:t>The State’s Web Portal has been in existence for over twenty-five years. The current IN.gov Web Portal includes more than 250 State websites, 60+ Local websites, 150 online services and 1000 domains. </a:t>
            </a:r>
          </a:p>
          <a:p>
            <a:pPr>
              <a:spcBef>
                <a:spcPts val="0"/>
              </a:spcBef>
              <a:spcAft>
                <a:spcPts val="0"/>
              </a:spcAft>
            </a:pPr>
            <a:endParaRPr lang="en-US" sz="2400" dirty="0">
              <a:solidFill>
                <a:srgbClr val="101D49"/>
              </a:solidFill>
              <a:latin typeface="Times New Roman" panose="02020603050405020304" pitchFamily="18" charset="0"/>
              <a:cs typeface="Times New Roman" panose="02020603050405020304" pitchFamily="18" charset="0"/>
            </a:endParaRPr>
          </a:p>
          <a:p>
            <a:pPr>
              <a:spcBef>
                <a:spcPts val="0"/>
              </a:spcBef>
              <a:spcAft>
                <a:spcPts val="0"/>
              </a:spcAft>
            </a:pPr>
            <a:r>
              <a:rPr lang="en-US" sz="2400" dirty="0">
                <a:solidFill>
                  <a:srgbClr val="101D49"/>
                </a:solidFill>
                <a:latin typeface="Times New Roman" panose="02020603050405020304" pitchFamily="18" charset="0"/>
                <a:cs typeface="Times New Roman" panose="02020603050405020304" pitchFamily="18" charset="0"/>
              </a:rPr>
              <a:t>The current IN.gov web portal consists of 240,737 </a:t>
            </a:r>
            <a:r>
              <a:rPr lang="en-US" sz="2400" dirty="0" err="1">
                <a:solidFill>
                  <a:srgbClr val="101D49"/>
                </a:solidFill>
                <a:latin typeface="Times New Roman" panose="02020603050405020304" pitchFamily="18" charset="0"/>
                <a:cs typeface="Times New Roman" panose="02020603050405020304" pitchFamily="18" charset="0"/>
              </a:rPr>
              <a:t>htm</a:t>
            </a:r>
            <a:r>
              <a:rPr lang="en-US" sz="2400" dirty="0">
                <a:solidFill>
                  <a:srgbClr val="101D49"/>
                </a:solidFill>
                <a:latin typeface="Times New Roman" panose="02020603050405020304" pitchFamily="18" charset="0"/>
                <a:cs typeface="Times New Roman" panose="02020603050405020304" pitchFamily="18" charset="0"/>
              </a:rPr>
              <a:t> and html pages.  This includes approximately 43,259 pages managed through the current Web Content Management System. </a:t>
            </a:r>
          </a:p>
          <a:p>
            <a:pPr>
              <a:spcBef>
                <a:spcPts val="0"/>
              </a:spcBef>
              <a:spcAft>
                <a:spcPts val="0"/>
              </a:spcAft>
            </a:pPr>
            <a:endParaRPr lang="en-US" sz="2400" dirty="0">
              <a:solidFill>
                <a:srgbClr val="101D49"/>
              </a:solidFill>
              <a:latin typeface="Times New Roman" panose="02020603050405020304" pitchFamily="18" charset="0"/>
              <a:cs typeface="Times New Roman" panose="02020603050405020304" pitchFamily="18" charset="0"/>
            </a:endParaRPr>
          </a:p>
          <a:p>
            <a:pPr>
              <a:spcBef>
                <a:spcPts val="0"/>
              </a:spcBef>
              <a:spcAft>
                <a:spcPts val="0"/>
              </a:spcAft>
            </a:pPr>
            <a:r>
              <a:rPr lang="en-US" sz="2400" dirty="0">
                <a:solidFill>
                  <a:srgbClr val="101D49"/>
                </a:solidFill>
                <a:latin typeface="Times New Roman" panose="02020603050405020304" pitchFamily="18" charset="0"/>
                <a:cs typeface="Times New Roman" panose="02020603050405020304" pitchFamily="18" charset="0"/>
              </a:rPr>
              <a:t>Current State Web Portal operations management includes datacenter hosting, website production, and outward facing web-based application development.</a:t>
            </a:r>
          </a:p>
          <a:p>
            <a:pPr>
              <a:spcBef>
                <a:spcPts val="0"/>
              </a:spcBef>
              <a:spcAft>
                <a:spcPts val="0"/>
              </a:spcAft>
            </a:pPr>
            <a:endParaRPr lang="en-US" sz="2400" dirty="0">
              <a:solidFill>
                <a:srgbClr val="101D49"/>
              </a:solidFill>
              <a:latin typeface="Times New Roman" panose="02020603050405020304" pitchFamily="18" charset="0"/>
              <a:cs typeface="Times New Roman" panose="02020603050405020304" pitchFamily="18" charset="0"/>
            </a:endParaRPr>
          </a:p>
          <a:p>
            <a:pPr>
              <a:spcBef>
                <a:spcPts val="0"/>
              </a:spcBef>
              <a:spcAft>
                <a:spcPts val="0"/>
              </a:spcAft>
            </a:pPr>
            <a:r>
              <a:rPr lang="en-US" sz="2400" dirty="0">
                <a:solidFill>
                  <a:srgbClr val="101D49"/>
                </a:solidFill>
                <a:latin typeface="Times New Roman" panose="02020603050405020304" pitchFamily="18" charset="0"/>
                <a:cs typeface="Times New Roman" panose="02020603050405020304" pitchFamily="18" charset="0"/>
              </a:rPr>
              <a:t>There are currently 75+ unique scopes of work providing various payment processing services to State Entities. </a:t>
            </a:r>
          </a:p>
          <a:p>
            <a:pPr>
              <a:spcBef>
                <a:spcPts val="0"/>
              </a:spcBef>
              <a:spcAft>
                <a:spcPts val="0"/>
              </a:spcAft>
            </a:pPr>
            <a:endParaRPr lang="en-US" sz="2400" dirty="0">
              <a:solidFill>
                <a:srgbClr val="101D49"/>
              </a:solidFill>
              <a:latin typeface="Times New Roman" panose="02020603050405020304" pitchFamily="18" charset="0"/>
              <a:cs typeface="Times New Roman" panose="02020603050405020304" pitchFamily="18" charset="0"/>
            </a:endParaRPr>
          </a:p>
          <a:p>
            <a:pPr>
              <a:spcBef>
                <a:spcPts val="0"/>
              </a:spcBef>
              <a:spcAft>
                <a:spcPts val="0"/>
              </a:spcAft>
            </a:pPr>
            <a:r>
              <a:rPr lang="en-US" sz="2400" dirty="0">
                <a:solidFill>
                  <a:srgbClr val="101D49"/>
                </a:solidFill>
                <a:latin typeface="Times New Roman" panose="02020603050405020304" pitchFamily="18" charset="0"/>
                <a:cs typeface="Times New Roman" panose="02020603050405020304" pitchFamily="18" charset="0"/>
              </a:rPr>
              <a:t>Each State Entity User has unique needs and applications, the Respondent(s) must possess the technical expertise to provide, manage and maintain Web Portal services within various industries and that use multiple technologies.</a:t>
            </a:r>
          </a:p>
        </p:txBody>
      </p:sp>
      <p:sp>
        <p:nvSpPr>
          <p:cNvPr id="2" name="Slide Number Placeholder 1">
            <a:extLst>
              <a:ext uri="{FF2B5EF4-FFF2-40B4-BE49-F238E27FC236}">
                <a16:creationId xmlns:a16="http://schemas.microsoft.com/office/drawing/2014/main" id="{47EFAA1B-17E2-F48C-4349-11D2B16B6C37}"/>
              </a:ext>
            </a:extLst>
          </p:cNvPr>
          <p:cNvSpPr>
            <a:spLocks noGrp="1"/>
          </p:cNvSpPr>
          <p:nvPr>
            <p:ph type="sldNum" sz="quarter" idx="12"/>
          </p:nvPr>
        </p:nvSpPr>
        <p:spPr/>
        <p:txBody>
          <a:bodyPr/>
          <a:lstStyle/>
          <a:p>
            <a:fld id="{33943F3E-CE48-48F4-A664-D93E49928CBC}" type="slidenum">
              <a:rPr lang="en-US" smtClean="0"/>
              <a:pPr/>
              <a:t>6</a:t>
            </a:fld>
            <a:endParaRPr lang="en-US" dirty="0"/>
          </a:p>
        </p:txBody>
      </p:sp>
    </p:spTree>
    <p:extLst>
      <p:ext uri="{BB962C8B-B14F-4D97-AF65-F5344CB8AC3E}">
        <p14:creationId xmlns:p14="http://schemas.microsoft.com/office/powerpoint/2010/main" val="72142853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latin typeface="Times New Roman" panose="02020603050405020304" pitchFamily="18" charset="0"/>
                <a:cs typeface="Times New Roman" panose="02020603050405020304" pitchFamily="18" charset="0"/>
              </a:rPr>
              <a:t>Definitions</a:t>
            </a:r>
            <a:endParaRPr lang="en-US" sz="4000" dirty="0">
              <a:latin typeface="Times New Roman" panose="02020603050405020304" pitchFamily="18" charset="0"/>
              <a:cs typeface="Times New Roman" panose="02020603050405020304" pitchFamily="18" charset="0"/>
            </a:endParaRPr>
          </a:p>
        </p:txBody>
      </p:sp>
      <p:sp>
        <p:nvSpPr>
          <p:cNvPr id="6" name="Content Placeholder 5"/>
          <p:cNvSpPr>
            <a:spLocks noGrp="1"/>
          </p:cNvSpPr>
          <p:nvPr>
            <p:ph idx="1"/>
          </p:nvPr>
        </p:nvSpPr>
        <p:spPr>
          <a:xfrm>
            <a:off x="876300" y="1448802"/>
            <a:ext cx="10439400" cy="3960395"/>
          </a:xfrm>
        </p:spPr>
        <p:txBody>
          <a:bodyPr>
            <a:noAutofit/>
          </a:bodyPr>
          <a:lstStyle/>
          <a:p>
            <a:pPr marL="0" marR="0" lvl="0" indent="0">
              <a:spcBef>
                <a:spcPts val="0"/>
              </a:spcBef>
              <a:spcAft>
                <a:spcPts val="0"/>
              </a:spcAft>
              <a:buNone/>
            </a:pPr>
            <a:endParaRPr lang="en-US" sz="1600" dirty="0">
              <a:solidFill>
                <a:srgbClr val="101D49"/>
              </a:solidFill>
              <a:latin typeface="Times New Roman" panose="02020603050405020304" pitchFamily="18" charset="0"/>
              <a:ea typeface="Calibri" panose="020F0502020204030204" pitchFamily="34" charset="0"/>
              <a:cs typeface="Times New Roman" panose="02020603050405020304" pitchFamily="18" charset="0"/>
            </a:endParaRPr>
          </a:p>
          <a:p>
            <a:pPr marL="0" marR="0" lvl="0" indent="0" algn="ctr">
              <a:spcBef>
                <a:spcPts val="0"/>
              </a:spcBef>
              <a:spcAft>
                <a:spcPts val="0"/>
              </a:spcAft>
              <a:buNone/>
            </a:pPr>
            <a:endParaRPr lang="en-US" sz="1600" dirty="0">
              <a:solidFill>
                <a:srgbClr val="101D49"/>
              </a:solidFill>
              <a:latin typeface="Times New Roman" panose="02020603050405020304" pitchFamily="18" charset="0"/>
              <a:ea typeface="Times New Roman" panose="02020603050405020304" pitchFamily="18" charset="0"/>
              <a:cs typeface="Times New Roman" panose="02020603050405020304" pitchFamily="18" charset="0"/>
            </a:endParaRPr>
          </a:p>
        </p:txBody>
      </p:sp>
      <p:sp>
        <p:nvSpPr>
          <p:cNvPr id="8" name="Content Placeholder 5">
            <a:extLst>
              <a:ext uri="{FF2B5EF4-FFF2-40B4-BE49-F238E27FC236}">
                <a16:creationId xmlns:a16="http://schemas.microsoft.com/office/drawing/2014/main" id="{6E9BB4B7-1ADA-926E-9523-CD7F958F700B}"/>
              </a:ext>
            </a:extLst>
          </p:cNvPr>
          <p:cNvSpPr txBox="1">
            <a:spLocks/>
          </p:cNvSpPr>
          <p:nvPr/>
        </p:nvSpPr>
        <p:spPr>
          <a:xfrm>
            <a:off x="1054100" y="1870841"/>
            <a:ext cx="9918700" cy="4593459"/>
          </a:xfrm>
          <a:prstGeom prst="rect">
            <a:avLst/>
          </a:prstGeom>
        </p:spPr>
        <p:txBody>
          <a:bodyPr vert="horz" lIns="91440" tIns="45720" rIns="91440" bIns="45720" rtlCol="0">
            <a:normAutofit fontScale="62500" lnSpcReduction="20000"/>
          </a:bodyPr>
          <a:lstStyle>
            <a:lvl1pPr marL="384038" indent="-384038" algn="l" defTabSz="914377" rtl="0" eaLnBrk="1" latinLnBrk="0" hangingPunct="1">
              <a:lnSpc>
                <a:spcPct val="94000"/>
              </a:lnSpc>
              <a:spcBef>
                <a:spcPts val="1000"/>
              </a:spcBef>
              <a:spcAft>
                <a:spcPts val="200"/>
              </a:spcAft>
              <a:buFont typeface="Franklin Gothic Book" panose="020B0503020102020204" pitchFamily="34" charset="0"/>
              <a:buChar char="■"/>
              <a:defRPr sz="2000" kern="1200" baseline="0">
                <a:solidFill>
                  <a:schemeClr val="tx2"/>
                </a:solidFill>
                <a:latin typeface="+mn-lt"/>
                <a:ea typeface="+mn-ea"/>
                <a:cs typeface="+mn-cs"/>
              </a:defRPr>
            </a:lvl1pPr>
            <a:lvl2pPr marL="914377" indent="-384038" algn="l" defTabSz="914377" rtl="0" eaLnBrk="1" latinLnBrk="0" hangingPunct="1">
              <a:lnSpc>
                <a:spcPct val="94000"/>
              </a:lnSpc>
              <a:spcBef>
                <a:spcPts val="500"/>
              </a:spcBef>
              <a:spcAft>
                <a:spcPts val="200"/>
              </a:spcAft>
              <a:buFont typeface="Franklin Gothic Book" panose="020B0503020102020204" pitchFamily="34" charset="0"/>
              <a:buChar char="–"/>
              <a:defRPr sz="2000" i="1" kern="1200" baseline="0">
                <a:solidFill>
                  <a:schemeClr val="tx2"/>
                </a:solidFill>
                <a:latin typeface="+mn-lt"/>
                <a:ea typeface="+mn-ea"/>
                <a:cs typeface="+mn-cs"/>
              </a:defRPr>
            </a:lvl2pPr>
            <a:lvl3pPr marL="1371566" indent="-384038" algn="l" defTabSz="914377" rtl="0" eaLnBrk="1" latinLnBrk="0" hangingPunct="1">
              <a:lnSpc>
                <a:spcPct val="94000"/>
              </a:lnSpc>
              <a:spcBef>
                <a:spcPts val="500"/>
              </a:spcBef>
              <a:spcAft>
                <a:spcPts val="200"/>
              </a:spcAft>
              <a:buFont typeface="Franklin Gothic Book" panose="020B0503020102020204" pitchFamily="34" charset="0"/>
              <a:buChar char="■"/>
              <a:defRPr sz="1800" kern="1200" baseline="0">
                <a:solidFill>
                  <a:schemeClr val="tx2"/>
                </a:solidFill>
                <a:latin typeface="+mn-lt"/>
                <a:ea typeface="+mn-ea"/>
                <a:cs typeface="+mn-cs"/>
              </a:defRPr>
            </a:lvl3pPr>
            <a:lvl4pPr marL="1828754" indent="-384038" algn="l" defTabSz="914377" rtl="0" eaLnBrk="1" latinLnBrk="0" hangingPunct="1">
              <a:lnSpc>
                <a:spcPct val="94000"/>
              </a:lnSpc>
              <a:spcBef>
                <a:spcPts val="500"/>
              </a:spcBef>
              <a:spcAft>
                <a:spcPts val="200"/>
              </a:spcAft>
              <a:buFont typeface="Franklin Gothic Book" panose="020B0503020102020204" pitchFamily="34" charset="0"/>
              <a:buChar char="–"/>
              <a:defRPr sz="1800" i="1" kern="1200" baseline="0">
                <a:solidFill>
                  <a:schemeClr val="tx2"/>
                </a:solidFill>
                <a:latin typeface="+mn-lt"/>
                <a:ea typeface="+mn-ea"/>
                <a:cs typeface="+mn-cs"/>
              </a:defRPr>
            </a:lvl4pPr>
            <a:lvl5pPr marL="2285943" indent="-384038" algn="l" defTabSz="914377" rtl="0" eaLnBrk="1" latinLnBrk="0" hangingPunct="1">
              <a:lnSpc>
                <a:spcPct val="94000"/>
              </a:lnSpc>
              <a:spcBef>
                <a:spcPts val="500"/>
              </a:spcBef>
              <a:spcAft>
                <a:spcPts val="200"/>
              </a:spcAft>
              <a:buFont typeface="Franklin Gothic Book" panose="020B0503020102020204" pitchFamily="34" charset="0"/>
              <a:buChar char="■"/>
              <a:defRPr sz="1600" kern="1200" baseline="0">
                <a:solidFill>
                  <a:schemeClr val="tx2"/>
                </a:solidFill>
                <a:latin typeface="+mn-lt"/>
                <a:ea typeface="+mn-ea"/>
                <a:cs typeface="+mn-cs"/>
              </a:defRPr>
            </a:lvl5pPr>
            <a:lvl6pPr marL="2743131" indent="-384038" algn="l" defTabSz="914377" rtl="0" eaLnBrk="1" latinLnBrk="0" hangingPunct="1">
              <a:lnSpc>
                <a:spcPct val="94000"/>
              </a:lnSpc>
              <a:spcBef>
                <a:spcPts val="500"/>
              </a:spcBef>
              <a:spcAft>
                <a:spcPts val="200"/>
              </a:spcAft>
              <a:buFont typeface="Franklin Gothic Book" panose="020B0503020102020204" pitchFamily="34" charset="0"/>
              <a:buChar char="–"/>
              <a:defRPr sz="1600" i="1" kern="1200" baseline="0">
                <a:solidFill>
                  <a:schemeClr val="tx2"/>
                </a:solidFill>
                <a:latin typeface="+mn-lt"/>
                <a:ea typeface="+mn-ea"/>
                <a:cs typeface="+mn-cs"/>
              </a:defRPr>
            </a:lvl6pPr>
            <a:lvl7pPr marL="3200320" indent="-384038" algn="l" defTabSz="914377"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7pPr>
            <a:lvl8pPr marL="3657509" indent="-384038" algn="l" defTabSz="914377" rtl="0" eaLnBrk="1" latinLnBrk="0" hangingPunct="1">
              <a:lnSpc>
                <a:spcPct val="94000"/>
              </a:lnSpc>
              <a:spcBef>
                <a:spcPts val="500"/>
              </a:spcBef>
              <a:spcAft>
                <a:spcPts val="200"/>
              </a:spcAft>
              <a:buFont typeface="Franklin Gothic Book" panose="020B0503020102020204" pitchFamily="34" charset="0"/>
              <a:buChar char="–"/>
              <a:defRPr sz="1400" i="1" kern="1200" baseline="0">
                <a:solidFill>
                  <a:schemeClr val="tx2"/>
                </a:solidFill>
                <a:latin typeface="+mn-lt"/>
                <a:ea typeface="+mn-ea"/>
                <a:cs typeface="+mn-cs"/>
              </a:defRPr>
            </a:lvl8pPr>
            <a:lvl9pPr marL="4114697" indent="-384038" algn="l" defTabSz="914377"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9pPr>
          </a:lstStyle>
          <a:p>
            <a:pPr>
              <a:spcBef>
                <a:spcPts val="0"/>
              </a:spcBef>
              <a:spcAft>
                <a:spcPts val="0"/>
              </a:spcAft>
            </a:pPr>
            <a:r>
              <a:rPr lang="en-US" sz="2400" dirty="0">
                <a:solidFill>
                  <a:srgbClr val="101D49"/>
                </a:solidFill>
                <a:latin typeface="Times New Roman" panose="02020603050405020304" pitchFamily="18" charset="0"/>
                <a:cs typeface="Times New Roman" panose="02020603050405020304" pitchFamily="18" charset="0"/>
              </a:rPr>
              <a:t>State Agency: “State agency” as used in this contract means an authority, board, branch, commission, committee, department, division, or other instrumentality of the executive, including the administrative, judicial, and legislative departments of State government </a:t>
            </a:r>
          </a:p>
          <a:p>
            <a:pPr>
              <a:spcBef>
                <a:spcPts val="0"/>
              </a:spcBef>
              <a:spcAft>
                <a:spcPts val="0"/>
              </a:spcAft>
            </a:pPr>
            <a:endParaRPr lang="en-US" sz="2400" dirty="0">
              <a:solidFill>
                <a:srgbClr val="101D49"/>
              </a:solidFill>
              <a:latin typeface="Times New Roman" panose="02020603050405020304" pitchFamily="18" charset="0"/>
              <a:cs typeface="Times New Roman" panose="02020603050405020304" pitchFamily="18" charset="0"/>
            </a:endParaRPr>
          </a:p>
          <a:p>
            <a:pPr>
              <a:spcBef>
                <a:spcPts val="0"/>
              </a:spcBef>
              <a:spcAft>
                <a:spcPts val="0"/>
              </a:spcAft>
            </a:pPr>
            <a:r>
              <a:rPr lang="en-US" sz="2400" dirty="0">
                <a:solidFill>
                  <a:srgbClr val="101D49"/>
                </a:solidFill>
                <a:latin typeface="Times New Roman" panose="02020603050405020304" pitchFamily="18" charset="0"/>
                <a:cs typeface="Times New Roman" panose="02020603050405020304" pitchFamily="18" charset="0"/>
              </a:rPr>
              <a:t>State Entity User: Any State Agency, Other Governmental Body, and Bodies Corporate and Politic that have access to and elects to use the contract </a:t>
            </a:r>
          </a:p>
          <a:p>
            <a:pPr>
              <a:spcBef>
                <a:spcPts val="0"/>
              </a:spcBef>
              <a:spcAft>
                <a:spcPts val="0"/>
              </a:spcAft>
            </a:pPr>
            <a:endParaRPr lang="en-US" sz="2400" dirty="0">
              <a:solidFill>
                <a:srgbClr val="101D49"/>
              </a:solidFill>
              <a:latin typeface="Times New Roman" panose="02020603050405020304" pitchFamily="18" charset="0"/>
              <a:cs typeface="Times New Roman" panose="02020603050405020304" pitchFamily="18" charset="0"/>
            </a:endParaRPr>
          </a:p>
          <a:p>
            <a:pPr>
              <a:spcBef>
                <a:spcPts val="0"/>
              </a:spcBef>
              <a:spcAft>
                <a:spcPts val="0"/>
              </a:spcAft>
            </a:pPr>
            <a:r>
              <a:rPr lang="en-US" sz="2400" dirty="0">
                <a:solidFill>
                  <a:srgbClr val="101D49"/>
                </a:solidFill>
                <a:latin typeface="Times New Roman" panose="02020603050405020304" pitchFamily="18" charset="0"/>
                <a:cs typeface="Times New Roman" panose="02020603050405020304" pitchFamily="18" charset="0"/>
              </a:rPr>
              <a:t>Political Subdivision: As defined in IC 36-1-2-13, any municipal corporation or special taxing district (including school corporations, municipal corporations, legislative body, taxing district, town, township, and unit). </a:t>
            </a:r>
          </a:p>
          <a:p>
            <a:pPr>
              <a:spcBef>
                <a:spcPts val="0"/>
              </a:spcBef>
              <a:spcAft>
                <a:spcPts val="0"/>
              </a:spcAft>
            </a:pPr>
            <a:endParaRPr lang="en-US" sz="2400" dirty="0">
              <a:solidFill>
                <a:srgbClr val="101D49"/>
              </a:solidFill>
              <a:latin typeface="Times New Roman" panose="02020603050405020304" pitchFamily="18" charset="0"/>
              <a:cs typeface="Times New Roman" panose="02020603050405020304" pitchFamily="18" charset="0"/>
            </a:endParaRPr>
          </a:p>
          <a:p>
            <a:pPr>
              <a:spcBef>
                <a:spcPts val="0"/>
              </a:spcBef>
              <a:spcAft>
                <a:spcPts val="0"/>
              </a:spcAft>
            </a:pPr>
            <a:r>
              <a:rPr lang="en-US" sz="2400" dirty="0">
                <a:solidFill>
                  <a:srgbClr val="101D49"/>
                </a:solidFill>
                <a:latin typeface="Times New Roman" panose="02020603050405020304" pitchFamily="18" charset="0"/>
                <a:cs typeface="Times New Roman" panose="02020603050405020304" pitchFamily="18" charset="0"/>
              </a:rPr>
              <a:t>Other Governmental Body: An agency, a board, a branch, a bureau, a commission, a council, a department, an institution, an office, or another establishment of any of the following:  </a:t>
            </a:r>
          </a:p>
          <a:p>
            <a:pPr lvl="1">
              <a:spcBef>
                <a:spcPts val="0"/>
              </a:spcBef>
              <a:spcAft>
                <a:spcPts val="0"/>
              </a:spcAft>
            </a:pPr>
            <a:r>
              <a:rPr lang="en-US" sz="2400" dirty="0">
                <a:solidFill>
                  <a:srgbClr val="101D49"/>
                </a:solidFill>
                <a:latin typeface="Times New Roman" panose="02020603050405020304" pitchFamily="18" charset="0"/>
                <a:cs typeface="Times New Roman" panose="02020603050405020304" pitchFamily="18" charset="0"/>
              </a:rPr>
              <a:t>A political subdivision  </a:t>
            </a:r>
          </a:p>
          <a:p>
            <a:pPr lvl="1">
              <a:spcBef>
                <a:spcPts val="0"/>
              </a:spcBef>
              <a:spcAft>
                <a:spcPts val="0"/>
              </a:spcAft>
            </a:pPr>
            <a:r>
              <a:rPr lang="en-US" sz="2400" dirty="0">
                <a:solidFill>
                  <a:srgbClr val="101D49"/>
                </a:solidFill>
                <a:latin typeface="Times New Roman" panose="02020603050405020304" pitchFamily="18" charset="0"/>
                <a:cs typeface="Times New Roman" panose="02020603050405020304" pitchFamily="18" charset="0"/>
              </a:rPr>
              <a:t>A state educational institution </a:t>
            </a:r>
          </a:p>
          <a:p>
            <a:pPr>
              <a:spcBef>
                <a:spcPts val="0"/>
              </a:spcBef>
              <a:spcAft>
                <a:spcPts val="0"/>
              </a:spcAft>
            </a:pPr>
            <a:endParaRPr lang="en-US" sz="2400" dirty="0">
              <a:solidFill>
                <a:srgbClr val="101D49"/>
              </a:solidFill>
              <a:latin typeface="Times New Roman" panose="02020603050405020304" pitchFamily="18" charset="0"/>
              <a:cs typeface="Times New Roman" panose="02020603050405020304" pitchFamily="18" charset="0"/>
            </a:endParaRPr>
          </a:p>
          <a:p>
            <a:pPr>
              <a:spcBef>
                <a:spcPts val="0"/>
              </a:spcBef>
              <a:spcAft>
                <a:spcPts val="0"/>
              </a:spcAft>
            </a:pPr>
            <a:r>
              <a:rPr lang="en-US" sz="2400" dirty="0">
                <a:solidFill>
                  <a:srgbClr val="101D49"/>
                </a:solidFill>
                <a:latin typeface="Times New Roman" panose="02020603050405020304" pitchFamily="18" charset="0"/>
                <a:cs typeface="Times New Roman" panose="02020603050405020304" pitchFamily="18" charset="0"/>
              </a:rPr>
              <a:t>Baseline Services: Services performed by the Contractor as part of the negotiated fixed fee portion of the contract. </a:t>
            </a:r>
          </a:p>
          <a:p>
            <a:pPr>
              <a:spcBef>
                <a:spcPts val="0"/>
              </a:spcBef>
              <a:spcAft>
                <a:spcPts val="0"/>
              </a:spcAft>
            </a:pPr>
            <a:endParaRPr lang="en-US" sz="2400" dirty="0">
              <a:solidFill>
                <a:srgbClr val="101D49"/>
              </a:solidFill>
              <a:latin typeface="Times New Roman" panose="02020603050405020304" pitchFamily="18" charset="0"/>
              <a:cs typeface="Times New Roman" panose="02020603050405020304" pitchFamily="18" charset="0"/>
            </a:endParaRPr>
          </a:p>
          <a:p>
            <a:pPr>
              <a:spcBef>
                <a:spcPts val="0"/>
              </a:spcBef>
              <a:spcAft>
                <a:spcPts val="0"/>
              </a:spcAft>
            </a:pPr>
            <a:r>
              <a:rPr lang="en-US" sz="2400" dirty="0">
                <a:solidFill>
                  <a:srgbClr val="101D49"/>
                </a:solidFill>
                <a:latin typeface="Times New Roman" panose="02020603050405020304" pitchFamily="18" charset="0"/>
                <a:cs typeface="Times New Roman" panose="02020603050405020304" pitchFamily="18" charset="0"/>
              </a:rPr>
              <a:t>Third-Party Portal Managed Applications: Applications developed by someone other than the Contractor or its subcontractors or affiliates which are managed by the Contractor as part of the Web Portal program </a:t>
            </a:r>
          </a:p>
          <a:p>
            <a:pPr>
              <a:spcBef>
                <a:spcPts val="0"/>
              </a:spcBef>
              <a:spcAft>
                <a:spcPts val="0"/>
              </a:spcAft>
            </a:pPr>
            <a:endParaRPr lang="en-US" sz="2400" dirty="0">
              <a:solidFill>
                <a:srgbClr val="101D49"/>
              </a:solidFill>
              <a:latin typeface="Times New Roman" panose="02020603050405020304" pitchFamily="18" charset="0"/>
              <a:cs typeface="Times New Roman" panose="02020603050405020304" pitchFamily="18" charset="0"/>
            </a:endParaRPr>
          </a:p>
          <a:p>
            <a:pPr>
              <a:spcBef>
                <a:spcPts val="0"/>
              </a:spcBef>
              <a:spcAft>
                <a:spcPts val="0"/>
              </a:spcAft>
            </a:pPr>
            <a:r>
              <a:rPr lang="en-US" sz="2400" dirty="0">
                <a:solidFill>
                  <a:srgbClr val="101D49"/>
                </a:solidFill>
                <a:latin typeface="Times New Roman" panose="02020603050405020304" pitchFamily="18" charset="0"/>
                <a:cs typeface="Times New Roman" panose="02020603050405020304" pitchFamily="18" charset="0"/>
              </a:rPr>
              <a:t>Third-Party State Entity User Managed Applications: Applications developed by someone other than the Contractor or its subcontractors or affiliates which are managed by a State Entity User as part of their online services </a:t>
            </a:r>
          </a:p>
        </p:txBody>
      </p:sp>
      <p:sp>
        <p:nvSpPr>
          <p:cNvPr id="2" name="Slide Number Placeholder 1">
            <a:extLst>
              <a:ext uri="{FF2B5EF4-FFF2-40B4-BE49-F238E27FC236}">
                <a16:creationId xmlns:a16="http://schemas.microsoft.com/office/drawing/2014/main" id="{3CAAC0CC-F8F0-5294-A260-27224735E9D0}"/>
              </a:ext>
            </a:extLst>
          </p:cNvPr>
          <p:cNvSpPr>
            <a:spLocks noGrp="1"/>
          </p:cNvSpPr>
          <p:nvPr>
            <p:ph type="sldNum" sz="quarter" idx="12"/>
          </p:nvPr>
        </p:nvSpPr>
        <p:spPr/>
        <p:txBody>
          <a:bodyPr/>
          <a:lstStyle/>
          <a:p>
            <a:fld id="{33943F3E-CE48-48F4-A664-D93E49928CBC}" type="slidenum">
              <a:rPr lang="en-US" smtClean="0"/>
              <a:pPr/>
              <a:t>7</a:t>
            </a:fld>
            <a:endParaRPr lang="en-US" dirty="0"/>
          </a:p>
        </p:txBody>
      </p:sp>
    </p:spTree>
    <p:extLst>
      <p:ext uri="{BB962C8B-B14F-4D97-AF65-F5344CB8AC3E}">
        <p14:creationId xmlns:p14="http://schemas.microsoft.com/office/powerpoint/2010/main" val="45296308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latin typeface="Times New Roman" panose="02020603050405020304" pitchFamily="18" charset="0"/>
                <a:cs typeface="Times New Roman" panose="02020603050405020304" pitchFamily="18" charset="0"/>
              </a:rPr>
              <a:t>Contract Structure</a:t>
            </a:r>
            <a:endParaRPr lang="en-US" sz="4000" dirty="0">
              <a:latin typeface="Times New Roman" panose="02020603050405020304" pitchFamily="18" charset="0"/>
              <a:cs typeface="Times New Roman" panose="02020603050405020304" pitchFamily="18" charset="0"/>
            </a:endParaRPr>
          </a:p>
        </p:txBody>
      </p:sp>
      <p:sp>
        <p:nvSpPr>
          <p:cNvPr id="6" name="Content Placeholder 5"/>
          <p:cNvSpPr>
            <a:spLocks noGrp="1"/>
          </p:cNvSpPr>
          <p:nvPr>
            <p:ph idx="1"/>
          </p:nvPr>
        </p:nvSpPr>
        <p:spPr>
          <a:xfrm>
            <a:off x="876300" y="1448802"/>
            <a:ext cx="10439400" cy="3960395"/>
          </a:xfrm>
        </p:spPr>
        <p:txBody>
          <a:bodyPr>
            <a:noAutofit/>
          </a:bodyPr>
          <a:lstStyle/>
          <a:p>
            <a:pPr marL="0" marR="0" lvl="0" indent="0">
              <a:spcBef>
                <a:spcPts val="0"/>
              </a:spcBef>
              <a:spcAft>
                <a:spcPts val="0"/>
              </a:spcAft>
              <a:buNone/>
            </a:pPr>
            <a:endParaRPr lang="en-US" sz="1600" dirty="0">
              <a:solidFill>
                <a:srgbClr val="101D49"/>
              </a:solidFill>
              <a:latin typeface="Times New Roman" panose="02020603050405020304" pitchFamily="18" charset="0"/>
              <a:ea typeface="Calibri" panose="020F0502020204030204" pitchFamily="34" charset="0"/>
              <a:cs typeface="Times New Roman" panose="02020603050405020304" pitchFamily="18" charset="0"/>
            </a:endParaRPr>
          </a:p>
          <a:p>
            <a:pPr marL="0" marR="0" lvl="0" indent="0" algn="ctr">
              <a:spcBef>
                <a:spcPts val="0"/>
              </a:spcBef>
              <a:spcAft>
                <a:spcPts val="0"/>
              </a:spcAft>
              <a:buNone/>
            </a:pPr>
            <a:endParaRPr lang="en-US" sz="1600" dirty="0">
              <a:solidFill>
                <a:srgbClr val="101D49"/>
              </a:solidFill>
              <a:latin typeface="Times New Roman" panose="02020603050405020304" pitchFamily="18" charset="0"/>
              <a:ea typeface="Times New Roman" panose="02020603050405020304" pitchFamily="18" charset="0"/>
              <a:cs typeface="Times New Roman" panose="02020603050405020304" pitchFamily="18" charset="0"/>
            </a:endParaRPr>
          </a:p>
        </p:txBody>
      </p:sp>
      <p:sp>
        <p:nvSpPr>
          <p:cNvPr id="8" name="Content Placeholder 5">
            <a:extLst>
              <a:ext uri="{FF2B5EF4-FFF2-40B4-BE49-F238E27FC236}">
                <a16:creationId xmlns:a16="http://schemas.microsoft.com/office/drawing/2014/main" id="{6E9BB4B7-1ADA-926E-9523-CD7F958F700B}"/>
              </a:ext>
            </a:extLst>
          </p:cNvPr>
          <p:cNvSpPr txBox="1">
            <a:spLocks/>
          </p:cNvSpPr>
          <p:nvPr/>
        </p:nvSpPr>
        <p:spPr>
          <a:xfrm>
            <a:off x="1054100" y="1868217"/>
            <a:ext cx="9918700" cy="4279896"/>
          </a:xfrm>
          <a:prstGeom prst="rect">
            <a:avLst/>
          </a:prstGeom>
        </p:spPr>
        <p:txBody>
          <a:bodyPr vert="horz" lIns="91440" tIns="45720" rIns="91440" bIns="45720" rtlCol="0">
            <a:normAutofit/>
          </a:bodyPr>
          <a:lstStyle>
            <a:lvl1pPr marL="384038" indent="-384038" algn="l" defTabSz="914377" rtl="0" eaLnBrk="1" latinLnBrk="0" hangingPunct="1">
              <a:lnSpc>
                <a:spcPct val="94000"/>
              </a:lnSpc>
              <a:spcBef>
                <a:spcPts val="1000"/>
              </a:spcBef>
              <a:spcAft>
                <a:spcPts val="200"/>
              </a:spcAft>
              <a:buFont typeface="Franklin Gothic Book" panose="020B0503020102020204" pitchFamily="34" charset="0"/>
              <a:buChar char="■"/>
              <a:defRPr sz="2000" kern="1200" baseline="0">
                <a:solidFill>
                  <a:schemeClr val="tx2"/>
                </a:solidFill>
                <a:latin typeface="+mn-lt"/>
                <a:ea typeface="+mn-ea"/>
                <a:cs typeface="+mn-cs"/>
              </a:defRPr>
            </a:lvl1pPr>
            <a:lvl2pPr marL="914377" indent="-384038" algn="l" defTabSz="914377" rtl="0" eaLnBrk="1" latinLnBrk="0" hangingPunct="1">
              <a:lnSpc>
                <a:spcPct val="94000"/>
              </a:lnSpc>
              <a:spcBef>
                <a:spcPts val="500"/>
              </a:spcBef>
              <a:spcAft>
                <a:spcPts val="200"/>
              </a:spcAft>
              <a:buFont typeface="Franklin Gothic Book" panose="020B0503020102020204" pitchFamily="34" charset="0"/>
              <a:buChar char="–"/>
              <a:defRPr sz="2000" i="1" kern="1200" baseline="0">
                <a:solidFill>
                  <a:schemeClr val="tx2"/>
                </a:solidFill>
                <a:latin typeface="+mn-lt"/>
                <a:ea typeface="+mn-ea"/>
                <a:cs typeface="+mn-cs"/>
              </a:defRPr>
            </a:lvl2pPr>
            <a:lvl3pPr marL="1371566" indent="-384038" algn="l" defTabSz="914377" rtl="0" eaLnBrk="1" latinLnBrk="0" hangingPunct="1">
              <a:lnSpc>
                <a:spcPct val="94000"/>
              </a:lnSpc>
              <a:spcBef>
                <a:spcPts val="500"/>
              </a:spcBef>
              <a:spcAft>
                <a:spcPts val="200"/>
              </a:spcAft>
              <a:buFont typeface="Franklin Gothic Book" panose="020B0503020102020204" pitchFamily="34" charset="0"/>
              <a:buChar char="■"/>
              <a:defRPr sz="1800" kern="1200" baseline="0">
                <a:solidFill>
                  <a:schemeClr val="tx2"/>
                </a:solidFill>
                <a:latin typeface="+mn-lt"/>
                <a:ea typeface="+mn-ea"/>
                <a:cs typeface="+mn-cs"/>
              </a:defRPr>
            </a:lvl3pPr>
            <a:lvl4pPr marL="1828754" indent="-384038" algn="l" defTabSz="914377" rtl="0" eaLnBrk="1" latinLnBrk="0" hangingPunct="1">
              <a:lnSpc>
                <a:spcPct val="94000"/>
              </a:lnSpc>
              <a:spcBef>
                <a:spcPts val="500"/>
              </a:spcBef>
              <a:spcAft>
                <a:spcPts val="200"/>
              </a:spcAft>
              <a:buFont typeface="Franklin Gothic Book" panose="020B0503020102020204" pitchFamily="34" charset="0"/>
              <a:buChar char="–"/>
              <a:defRPr sz="1800" i="1" kern="1200" baseline="0">
                <a:solidFill>
                  <a:schemeClr val="tx2"/>
                </a:solidFill>
                <a:latin typeface="+mn-lt"/>
                <a:ea typeface="+mn-ea"/>
                <a:cs typeface="+mn-cs"/>
              </a:defRPr>
            </a:lvl4pPr>
            <a:lvl5pPr marL="2285943" indent="-384038" algn="l" defTabSz="914377" rtl="0" eaLnBrk="1" latinLnBrk="0" hangingPunct="1">
              <a:lnSpc>
                <a:spcPct val="94000"/>
              </a:lnSpc>
              <a:spcBef>
                <a:spcPts val="500"/>
              </a:spcBef>
              <a:spcAft>
                <a:spcPts val="200"/>
              </a:spcAft>
              <a:buFont typeface="Franklin Gothic Book" panose="020B0503020102020204" pitchFamily="34" charset="0"/>
              <a:buChar char="■"/>
              <a:defRPr sz="1600" kern="1200" baseline="0">
                <a:solidFill>
                  <a:schemeClr val="tx2"/>
                </a:solidFill>
                <a:latin typeface="+mn-lt"/>
                <a:ea typeface="+mn-ea"/>
                <a:cs typeface="+mn-cs"/>
              </a:defRPr>
            </a:lvl5pPr>
            <a:lvl6pPr marL="2743131" indent="-384038" algn="l" defTabSz="914377" rtl="0" eaLnBrk="1" latinLnBrk="0" hangingPunct="1">
              <a:lnSpc>
                <a:spcPct val="94000"/>
              </a:lnSpc>
              <a:spcBef>
                <a:spcPts val="500"/>
              </a:spcBef>
              <a:spcAft>
                <a:spcPts val="200"/>
              </a:spcAft>
              <a:buFont typeface="Franklin Gothic Book" panose="020B0503020102020204" pitchFamily="34" charset="0"/>
              <a:buChar char="–"/>
              <a:defRPr sz="1600" i="1" kern="1200" baseline="0">
                <a:solidFill>
                  <a:schemeClr val="tx2"/>
                </a:solidFill>
                <a:latin typeface="+mn-lt"/>
                <a:ea typeface="+mn-ea"/>
                <a:cs typeface="+mn-cs"/>
              </a:defRPr>
            </a:lvl6pPr>
            <a:lvl7pPr marL="3200320" indent="-384038" algn="l" defTabSz="914377"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7pPr>
            <a:lvl8pPr marL="3657509" indent="-384038" algn="l" defTabSz="914377" rtl="0" eaLnBrk="1" latinLnBrk="0" hangingPunct="1">
              <a:lnSpc>
                <a:spcPct val="94000"/>
              </a:lnSpc>
              <a:spcBef>
                <a:spcPts val="500"/>
              </a:spcBef>
              <a:spcAft>
                <a:spcPts val="200"/>
              </a:spcAft>
              <a:buFont typeface="Franklin Gothic Book" panose="020B0503020102020204" pitchFamily="34" charset="0"/>
              <a:buChar char="–"/>
              <a:defRPr sz="1400" i="1" kern="1200" baseline="0">
                <a:solidFill>
                  <a:schemeClr val="tx2"/>
                </a:solidFill>
                <a:latin typeface="+mn-lt"/>
                <a:ea typeface="+mn-ea"/>
                <a:cs typeface="+mn-cs"/>
              </a:defRPr>
            </a:lvl8pPr>
            <a:lvl9pPr marL="4114697" indent="-384038" algn="l" defTabSz="914377"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9pPr>
          </a:lstStyle>
          <a:p>
            <a:pPr>
              <a:spcBef>
                <a:spcPts val="0"/>
              </a:spcBef>
              <a:spcAft>
                <a:spcPts val="0"/>
              </a:spcAft>
            </a:pPr>
            <a:r>
              <a:rPr lang="en-US" sz="2400" dirty="0">
                <a:solidFill>
                  <a:srgbClr val="101D49"/>
                </a:solidFill>
                <a:latin typeface="Times New Roman" panose="02020603050405020304" pitchFamily="18" charset="0"/>
                <a:cs typeface="Times New Roman" panose="02020603050405020304" pitchFamily="18" charset="0"/>
              </a:rPr>
              <a:t>The State anticipates contract award to occur in November 2023. The transition and implementation period will commence shortly thereafter. </a:t>
            </a:r>
          </a:p>
          <a:p>
            <a:pPr>
              <a:spcBef>
                <a:spcPts val="0"/>
              </a:spcBef>
              <a:spcAft>
                <a:spcPts val="0"/>
              </a:spcAft>
            </a:pPr>
            <a:endParaRPr lang="en-US" sz="2400" dirty="0">
              <a:solidFill>
                <a:srgbClr val="101D49"/>
              </a:solidFill>
              <a:latin typeface="Times New Roman" panose="02020603050405020304" pitchFamily="18" charset="0"/>
              <a:cs typeface="Times New Roman" panose="02020603050405020304" pitchFamily="18" charset="0"/>
            </a:endParaRPr>
          </a:p>
          <a:p>
            <a:pPr>
              <a:spcBef>
                <a:spcPts val="0"/>
              </a:spcBef>
              <a:spcAft>
                <a:spcPts val="0"/>
              </a:spcAft>
            </a:pPr>
            <a:r>
              <a:rPr lang="en-US" sz="2400" dirty="0">
                <a:solidFill>
                  <a:srgbClr val="101D49"/>
                </a:solidFill>
                <a:latin typeface="Times New Roman" panose="02020603050405020304" pitchFamily="18" charset="0"/>
                <a:cs typeface="Times New Roman" panose="02020603050405020304" pitchFamily="18" charset="0"/>
              </a:rPr>
              <a:t>This RFP will establish a Contract that include all statewide enterprise requirements and will be available for use by any State Entity, including state agencies, other governmental bodies and political subdivisions.</a:t>
            </a:r>
          </a:p>
          <a:p>
            <a:pPr>
              <a:spcBef>
                <a:spcPts val="0"/>
              </a:spcBef>
              <a:spcAft>
                <a:spcPts val="0"/>
              </a:spcAft>
            </a:pPr>
            <a:endParaRPr lang="en-US" sz="2400" dirty="0">
              <a:solidFill>
                <a:srgbClr val="101D49"/>
              </a:solidFill>
              <a:latin typeface="Times New Roman" panose="02020603050405020304" pitchFamily="18" charset="0"/>
              <a:cs typeface="Times New Roman" panose="02020603050405020304" pitchFamily="18" charset="0"/>
            </a:endParaRPr>
          </a:p>
          <a:p>
            <a:pPr>
              <a:spcBef>
                <a:spcPts val="0"/>
              </a:spcBef>
              <a:spcAft>
                <a:spcPts val="0"/>
              </a:spcAft>
            </a:pPr>
            <a:r>
              <a:rPr lang="en-US" sz="2400" dirty="0">
                <a:solidFill>
                  <a:srgbClr val="101D49"/>
                </a:solidFill>
                <a:latin typeface="Times New Roman" panose="02020603050405020304" pitchFamily="18" charset="0"/>
                <a:cs typeface="Times New Roman" panose="02020603050405020304" pitchFamily="18" charset="0"/>
              </a:rPr>
              <a:t>The State desires an all-inclusive pricing structure for all hardware, software, and personnel services required to maintain all existing IN.gov Web Portal services, applications and environments known here to forward as Baseline Services. Unless expressly stated otherwise, Baseline Services shall include all requirements set forth in this Attachment J - Scope of Work. </a:t>
            </a:r>
          </a:p>
        </p:txBody>
      </p:sp>
      <p:sp>
        <p:nvSpPr>
          <p:cNvPr id="2" name="Slide Number Placeholder 1">
            <a:extLst>
              <a:ext uri="{FF2B5EF4-FFF2-40B4-BE49-F238E27FC236}">
                <a16:creationId xmlns:a16="http://schemas.microsoft.com/office/drawing/2014/main" id="{209A72ED-9125-973B-1966-39DFC7CA042D}"/>
              </a:ext>
            </a:extLst>
          </p:cNvPr>
          <p:cNvSpPr>
            <a:spLocks noGrp="1"/>
          </p:cNvSpPr>
          <p:nvPr>
            <p:ph type="sldNum" sz="quarter" idx="12"/>
          </p:nvPr>
        </p:nvSpPr>
        <p:spPr/>
        <p:txBody>
          <a:bodyPr/>
          <a:lstStyle/>
          <a:p>
            <a:fld id="{33943F3E-CE48-48F4-A664-D93E49928CBC}" type="slidenum">
              <a:rPr lang="en-US" smtClean="0"/>
              <a:pPr/>
              <a:t>8</a:t>
            </a:fld>
            <a:endParaRPr lang="en-US" dirty="0"/>
          </a:p>
        </p:txBody>
      </p:sp>
    </p:spTree>
    <p:extLst>
      <p:ext uri="{BB962C8B-B14F-4D97-AF65-F5344CB8AC3E}">
        <p14:creationId xmlns:p14="http://schemas.microsoft.com/office/powerpoint/2010/main" val="203296250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latin typeface="Times New Roman" panose="02020603050405020304" pitchFamily="18" charset="0"/>
                <a:ea typeface="Tahoma" panose="020B0604030504040204" pitchFamily="34" charset="0"/>
                <a:cs typeface="Times New Roman" panose="02020603050405020304" pitchFamily="18" charset="0"/>
              </a:rPr>
              <a:t>Baseline</a:t>
            </a:r>
            <a:r>
              <a:rPr lang="en-US" dirty="0">
                <a:latin typeface="Times New Roman" panose="02020603050405020304" pitchFamily="18" charset="0"/>
                <a:cs typeface="Times New Roman" panose="02020603050405020304" pitchFamily="18" charset="0"/>
              </a:rPr>
              <a:t> Services</a:t>
            </a:r>
            <a:endParaRPr lang="en-US" sz="4000" dirty="0">
              <a:latin typeface="Times New Roman" panose="02020603050405020304" pitchFamily="18" charset="0"/>
              <a:cs typeface="Times New Roman" panose="02020603050405020304" pitchFamily="18" charset="0"/>
            </a:endParaRPr>
          </a:p>
        </p:txBody>
      </p:sp>
      <p:sp>
        <p:nvSpPr>
          <p:cNvPr id="6" name="Content Placeholder 5"/>
          <p:cNvSpPr>
            <a:spLocks noGrp="1"/>
          </p:cNvSpPr>
          <p:nvPr>
            <p:ph idx="1"/>
          </p:nvPr>
        </p:nvSpPr>
        <p:spPr>
          <a:xfrm>
            <a:off x="802399" y="2014045"/>
            <a:ext cx="10439400" cy="3724603"/>
          </a:xfrm>
        </p:spPr>
        <p:txBody>
          <a:bodyPr>
            <a:normAutofit/>
          </a:bodyPr>
          <a:lstStyle/>
          <a:p>
            <a:pPr marL="0" marR="0">
              <a:spcBef>
                <a:spcPts val="0"/>
              </a:spcBef>
              <a:spcAft>
                <a:spcPts val="0"/>
              </a:spcAft>
            </a:pPr>
            <a:r>
              <a:rPr lang="en-US" sz="1800" b="1" dirty="0">
                <a:solidFill>
                  <a:srgbClr val="101D49"/>
                </a:solidFill>
                <a:effectLst/>
                <a:latin typeface="Times New Roman" panose="02020603050405020304" pitchFamily="18" charset="0"/>
                <a:ea typeface="Calibri" panose="020F0502020204030204" pitchFamily="34" charset="0"/>
                <a:cs typeface="Times New Roman" panose="02020603050405020304" pitchFamily="18" charset="0"/>
              </a:rPr>
              <a:t>Baseline Services: </a:t>
            </a:r>
            <a:r>
              <a:rPr lang="en-US" sz="1800" dirty="0">
                <a:solidFill>
                  <a:srgbClr val="101D49"/>
                </a:solidFill>
                <a:effectLst/>
                <a:latin typeface="Times New Roman" panose="02020603050405020304" pitchFamily="18" charset="0"/>
                <a:ea typeface="Calibri" panose="020F0502020204030204" pitchFamily="34" charset="0"/>
                <a:cs typeface="Times New Roman" panose="02020603050405020304" pitchFamily="18" charset="0"/>
              </a:rPr>
              <a:t>Services performed by the Contractor as part of the negotiated fixed fee portion of the contract. </a:t>
            </a:r>
          </a:p>
          <a:p>
            <a:pPr marL="530339" lvl="1">
              <a:spcBef>
                <a:spcPts val="0"/>
              </a:spcBef>
              <a:spcAft>
                <a:spcPts val="0"/>
              </a:spcAft>
            </a:pPr>
            <a:r>
              <a:rPr lang="en-US" sz="1800" dirty="0">
                <a:solidFill>
                  <a:srgbClr val="101D49"/>
                </a:solidFill>
                <a:effectLst/>
                <a:latin typeface="Times New Roman" panose="02020603050405020304" pitchFamily="18" charset="0"/>
                <a:ea typeface="Calibri" panose="020F0502020204030204" pitchFamily="34" charset="0"/>
                <a:cs typeface="Times New Roman" panose="02020603050405020304" pitchFamily="18" charset="0"/>
              </a:rPr>
              <a:t>Services and operations designed to support the ongoing operations of the Contractor provided/managed computing environments and solutions inclusive of all minor and major upgrades, third party applications, and personnel.  Respondents must incorporate the costs of any third-party supplies and services in the baseline fees.</a:t>
            </a:r>
          </a:p>
          <a:p>
            <a:pPr marL="530339" lvl="1">
              <a:spcBef>
                <a:spcPts val="0"/>
              </a:spcBef>
              <a:spcAft>
                <a:spcPts val="0"/>
              </a:spcAft>
            </a:pPr>
            <a:endParaRPr lang="en-US" sz="1800" dirty="0">
              <a:solidFill>
                <a:srgbClr val="101D49"/>
              </a:solidFill>
              <a:effectLst/>
              <a:latin typeface="Times New Roman" panose="02020603050405020304" pitchFamily="18" charset="0"/>
              <a:ea typeface="Calibri" panose="020F0502020204030204" pitchFamily="34" charset="0"/>
              <a:cs typeface="Times New Roman" panose="02020603050405020304" pitchFamily="18" charset="0"/>
            </a:endParaRPr>
          </a:p>
          <a:p>
            <a:pPr marL="530339" lvl="1">
              <a:spcBef>
                <a:spcPts val="0"/>
              </a:spcBef>
              <a:spcAft>
                <a:spcPts val="0"/>
              </a:spcAft>
            </a:pPr>
            <a:r>
              <a:rPr lang="en-US" sz="1800" dirty="0">
                <a:solidFill>
                  <a:srgbClr val="101D49"/>
                </a:solidFill>
                <a:effectLst/>
                <a:latin typeface="Times New Roman" panose="02020603050405020304" pitchFamily="18" charset="0"/>
                <a:ea typeface="Calibri" panose="020F0502020204030204" pitchFamily="34" charset="0"/>
                <a:cs typeface="Times New Roman" panose="02020603050405020304" pitchFamily="18" charset="0"/>
              </a:rPr>
              <a:t>Hosting of third-party applications (those applications developed by someone other than the Contractor or its subcontractors or Affiliates) on the IN.gov Infrastructure for all Third-Party Portal Managed Applications and IOT third-party hosting requirements shall be included as part of Baseline Services.</a:t>
            </a:r>
          </a:p>
          <a:p>
            <a:pPr marL="0" marR="0">
              <a:spcBef>
                <a:spcPts val="0"/>
              </a:spcBef>
              <a:spcAft>
                <a:spcPts val="0"/>
              </a:spcAft>
            </a:pPr>
            <a:endParaRPr lang="en-US" sz="1800" dirty="0">
              <a:solidFill>
                <a:srgbClr val="101D49"/>
              </a:solidFill>
              <a:latin typeface="Times New Roman" panose="02020603050405020304" pitchFamily="18" charset="0"/>
              <a:ea typeface="Calibri" panose="020F0502020204030204" pitchFamily="34" charset="0"/>
              <a:cs typeface="Times New Roman" panose="02020603050405020304" pitchFamily="18" charset="0"/>
            </a:endParaRPr>
          </a:p>
          <a:p>
            <a:pPr marL="0" marR="0">
              <a:spcBef>
                <a:spcPts val="0"/>
              </a:spcBef>
              <a:spcAft>
                <a:spcPts val="0"/>
              </a:spcAft>
            </a:pPr>
            <a:r>
              <a:rPr lang="en-US" sz="1800" dirty="0">
                <a:solidFill>
                  <a:srgbClr val="101D49"/>
                </a:solidFill>
                <a:latin typeface="Times New Roman" panose="02020603050405020304" pitchFamily="18" charset="0"/>
                <a:ea typeface="Times New Roman" panose="02020603050405020304" pitchFamily="18" charset="0"/>
                <a:cs typeface="Times New Roman" panose="02020603050405020304" pitchFamily="18" charset="0"/>
              </a:rPr>
              <a:t>Unless expressly noted, all requirements outlined in Attachment J and supporting RFP documents shall be included in the fixed Baseline Services fee.</a:t>
            </a:r>
          </a:p>
        </p:txBody>
      </p:sp>
      <p:sp>
        <p:nvSpPr>
          <p:cNvPr id="2" name="Slide Number Placeholder 1">
            <a:extLst>
              <a:ext uri="{FF2B5EF4-FFF2-40B4-BE49-F238E27FC236}">
                <a16:creationId xmlns:a16="http://schemas.microsoft.com/office/drawing/2014/main" id="{6E84A388-4247-AC41-3C74-37DAB3C98984}"/>
              </a:ext>
            </a:extLst>
          </p:cNvPr>
          <p:cNvSpPr>
            <a:spLocks noGrp="1"/>
          </p:cNvSpPr>
          <p:nvPr>
            <p:ph type="sldNum" sz="quarter" idx="12"/>
          </p:nvPr>
        </p:nvSpPr>
        <p:spPr/>
        <p:txBody>
          <a:bodyPr/>
          <a:lstStyle/>
          <a:p>
            <a:fld id="{33943F3E-CE48-48F4-A664-D93E49928CBC}" type="slidenum">
              <a:rPr lang="en-US" smtClean="0"/>
              <a:pPr/>
              <a:t>9</a:t>
            </a:fld>
            <a:endParaRPr lang="en-US" dirty="0"/>
          </a:p>
        </p:txBody>
      </p:sp>
    </p:spTree>
    <p:extLst>
      <p:ext uri="{BB962C8B-B14F-4D97-AF65-F5344CB8AC3E}">
        <p14:creationId xmlns:p14="http://schemas.microsoft.com/office/powerpoint/2010/main" val="3744448028"/>
      </p:ext>
    </p:extLst>
  </p:cSld>
  <p:clrMapOvr>
    <a:masterClrMapping/>
  </p:clrMapOvr>
</p:sld>
</file>

<file path=ppt/theme/theme1.xml><?xml version="1.0" encoding="utf-8"?>
<a:theme xmlns:a="http://schemas.openxmlformats.org/drawingml/2006/main" name="Crop">
  <a:themeElements>
    <a:clrScheme name="Crop">
      <a:dk1>
        <a:sysClr val="windowText" lastClr="000000"/>
      </a:dk1>
      <a:lt1>
        <a:sysClr val="window" lastClr="FFFFFF"/>
      </a:lt1>
      <a:dk2>
        <a:srgbClr val="191B0E"/>
      </a:dk2>
      <a:lt2>
        <a:srgbClr val="EFEDE3"/>
      </a:lt2>
      <a:accent1>
        <a:srgbClr val="8C8D86"/>
      </a:accent1>
      <a:accent2>
        <a:srgbClr val="E6C069"/>
      </a:accent2>
      <a:accent3>
        <a:srgbClr val="897B61"/>
      </a:accent3>
      <a:accent4>
        <a:srgbClr val="8DAB8E"/>
      </a:accent4>
      <a:accent5>
        <a:srgbClr val="77A2BB"/>
      </a:accent5>
      <a:accent6>
        <a:srgbClr val="E28394"/>
      </a:accent6>
      <a:hlink>
        <a:srgbClr val="77A2BB"/>
      </a:hlink>
      <a:folHlink>
        <a:srgbClr val="957A99"/>
      </a:folHlink>
    </a:clrScheme>
    <a:fontScheme name="Crop">
      <a:majorFont>
        <a:latin typeface="Franklin Gothic Book" panose="020B0503020102020204"/>
        <a:ea typeface=""/>
        <a:cs typeface=""/>
        <a:font script="Jpan" typeface="メイリオ"/>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Franklin Gothic Book" panose="020B0503020102020204"/>
        <a:ea typeface=""/>
        <a:cs typeface=""/>
        <a:font script="Jpan" typeface="メイリオ"/>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Crop">
      <a:fillStyleLst>
        <a:solidFill>
          <a:schemeClr val="phClr"/>
        </a:solidFill>
        <a:gradFill rotWithShape="1">
          <a:gsLst>
            <a:gs pos="0">
              <a:schemeClr val="phClr">
                <a:tint val="67000"/>
                <a:satMod val="105000"/>
                <a:lumMod val="110000"/>
              </a:schemeClr>
            </a:gs>
            <a:gs pos="50000">
              <a:schemeClr val="phClr">
                <a:tint val="73000"/>
                <a:satMod val="103000"/>
                <a:lumMod val="105000"/>
              </a:schemeClr>
            </a:gs>
            <a:gs pos="100000">
              <a:schemeClr val="phClr">
                <a:tint val="81000"/>
                <a:satMod val="109000"/>
                <a:lumMod val="105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6350" cap="flat" cmpd="sng" algn="in">
          <a:solidFill>
            <a:schemeClr val="phClr"/>
          </a:solidFill>
          <a:prstDash val="solid"/>
        </a:ln>
        <a:ln w="34925" cap="flat" cmpd="sng" algn="in">
          <a:solidFill>
            <a:schemeClr val="phClr"/>
          </a:solidFill>
          <a:prstDash val="solid"/>
        </a:ln>
        <a:ln w="19050" cap="flat" cmpd="sng" algn="in">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35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rop" id="{EC9488ED-E761-4D60-9AC4-764D1FE2C171}" vid="{CE19780C-D67D-4C13-9DE9-A52BC3BA51B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01A0245EED70EB45AF0CB73F07E4CE42" ma:contentTypeVersion="4" ma:contentTypeDescription="Create a new document." ma:contentTypeScope="" ma:versionID="401604bc8c8be7f1ff028299f5d9acac">
  <xsd:schema xmlns:xsd="http://www.w3.org/2001/XMLSchema" xmlns:xs="http://www.w3.org/2001/XMLSchema" xmlns:p="http://schemas.microsoft.com/office/2006/metadata/properties" xmlns:ns2="7387cd29-e9ab-4a04-8031-238c935df401" xmlns:ns3="2f17ec41-aca7-452a-ad42-310c2c9c85e5" targetNamespace="http://schemas.microsoft.com/office/2006/metadata/properties" ma:root="true" ma:fieldsID="36d87131063caf487c6c0a5cf5c059f2" ns2:_="" ns3:_="">
    <xsd:import namespace="7387cd29-e9ab-4a04-8031-238c935df401"/>
    <xsd:import namespace="2f17ec41-aca7-452a-ad42-310c2c9c85e5"/>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387cd29-e9ab-4a04-8031-238c935df401"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2f17ec41-aca7-452a-ad42-310c2c9c85e5"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E0591EBC-F4AF-46BB-A376-AE3AB336F1EC}">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7387cd29-e9ab-4a04-8031-238c935df401"/>
    <ds:schemaRef ds:uri="2f17ec41-aca7-452a-ad42-310c2c9c85e5"/>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528F5E52-BF94-4BC4-A0A7-6935EF9C00D3}">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TM10001105[[fn=Crop]]</Template>
  <TotalTime>3159</TotalTime>
  <Words>5905</Words>
  <Application>Microsoft Office PowerPoint</Application>
  <PresentationFormat>Widescreen</PresentationFormat>
  <Paragraphs>541</Paragraphs>
  <Slides>46</Slides>
  <Notes>20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46</vt:i4>
      </vt:variant>
    </vt:vector>
  </HeadingPairs>
  <TitlesOfParts>
    <vt:vector size="53" baseType="lpstr">
      <vt:lpstr>Arial</vt:lpstr>
      <vt:lpstr>Calibri</vt:lpstr>
      <vt:lpstr>Franklin Gothic Book</vt:lpstr>
      <vt:lpstr>Garamond</vt:lpstr>
      <vt:lpstr>Times New Roman</vt:lpstr>
      <vt:lpstr>Wingdings</vt:lpstr>
      <vt:lpstr>Crop</vt:lpstr>
      <vt:lpstr>Request for Proposal 23-74658  In.GOV Web portal  Indiana Department of Administration On Behalf Of  Indiana office of technology  Pre-Proposal Conference  May 24, 2023  Syed Mohammad IDOA/Procurement Division</vt:lpstr>
      <vt:lpstr>Agenda</vt:lpstr>
      <vt:lpstr>General Information</vt:lpstr>
      <vt:lpstr>Vision of the RFP</vt:lpstr>
      <vt:lpstr>Goals of the RFP</vt:lpstr>
      <vt:lpstr>Background</vt:lpstr>
      <vt:lpstr>Definitions</vt:lpstr>
      <vt:lpstr>Contract Structure</vt:lpstr>
      <vt:lpstr>Baseline Services</vt:lpstr>
      <vt:lpstr>Pricing Structure</vt:lpstr>
      <vt:lpstr>Pricing Structure Continued</vt:lpstr>
      <vt:lpstr>General Requirements</vt:lpstr>
      <vt:lpstr>Staffing Requirements</vt:lpstr>
      <vt:lpstr>Data Management &amp; Sales Reqs.</vt:lpstr>
      <vt:lpstr>Term of Contract</vt:lpstr>
      <vt:lpstr>Key Dates</vt:lpstr>
      <vt:lpstr>Executive Summary (Part One Submission)</vt:lpstr>
      <vt:lpstr>Attestation Form (Part One Submission)</vt:lpstr>
      <vt:lpstr>Confidential Information</vt:lpstr>
      <vt:lpstr>Business Proposal (Attachment E)</vt:lpstr>
      <vt:lpstr>Technical Proposal (Attachment F)</vt:lpstr>
      <vt:lpstr>Cost Proposal (Attachment D)</vt:lpstr>
      <vt:lpstr>Cost Proposal (Attachment D)</vt:lpstr>
      <vt:lpstr>Evaluation Criteria</vt:lpstr>
      <vt:lpstr>Minority and Women’s Business Enterprises </vt:lpstr>
      <vt:lpstr>Minority and Women’s Business Enterprises</vt:lpstr>
      <vt:lpstr>PowerPoint Presentation</vt:lpstr>
      <vt:lpstr>Minority and Women’s Business Enterprises</vt:lpstr>
      <vt:lpstr>Minority and Women’s Business Enterprises</vt:lpstr>
      <vt:lpstr>Minority and Women’s Business Enterprises</vt:lpstr>
      <vt:lpstr>Minority and Women’s Business Enterprises</vt:lpstr>
      <vt:lpstr>Indiana Veteran Owned Small Business</vt:lpstr>
      <vt:lpstr>PowerPoint Presentation</vt:lpstr>
      <vt:lpstr>Indiana Veteran Owned Small Business</vt:lpstr>
      <vt:lpstr>Indiana Veteran Owned Small Business</vt:lpstr>
      <vt:lpstr>Indiana Veteran Owned Small Business</vt:lpstr>
      <vt:lpstr>Indiana Veteran Owned Small Business</vt:lpstr>
      <vt:lpstr>IDOA Subcontractor Scoring</vt:lpstr>
      <vt:lpstr>Subcontractor Compliance</vt:lpstr>
      <vt:lpstr>Proposal Preparation</vt:lpstr>
      <vt:lpstr>Proposal Preparation   Indiana Economic Impact Form (Attachment C)</vt:lpstr>
      <vt:lpstr>Submission Requirements </vt:lpstr>
      <vt:lpstr>Optional Submission Forms/Documents </vt:lpstr>
      <vt:lpstr>Required Submission Forms/Documents </vt:lpstr>
      <vt:lpstr>Questions </vt:lpstr>
      <vt:lpstr>                           Thank You! Syed Mohammad smohammad@idoa.in.gov   Division Of Supplier Diversity mwbecompliance@idoa.in.gov  www.in.gov/idoa/mwbe/payaudit.htm   </vt:lpstr>
    </vt:vector>
  </TitlesOfParts>
  <Company>State of Indiana</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Indiana Department of Administration</dc:title>
  <dc:creator>Thayer, Jessica (IDOA)</dc:creator>
  <cp:lastModifiedBy>Mohammad, Syed</cp:lastModifiedBy>
  <cp:revision>94</cp:revision>
  <dcterms:created xsi:type="dcterms:W3CDTF">2018-02-20T21:33:06Z</dcterms:created>
  <dcterms:modified xsi:type="dcterms:W3CDTF">2023-05-24T16:33:09Z</dcterms:modified>
</cp:coreProperties>
</file>